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5"/>
  </p:notesMasterIdLst>
  <p:sldIdLst>
    <p:sldId id="256" r:id="rId2"/>
    <p:sldId id="297" r:id="rId3"/>
    <p:sldId id="293" r:id="rId4"/>
    <p:sldId id="300" r:id="rId5"/>
    <p:sldId id="305" r:id="rId6"/>
    <p:sldId id="294" r:id="rId7"/>
    <p:sldId id="298" r:id="rId8"/>
    <p:sldId id="295" r:id="rId9"/>
    <p:sldId id="299" r:id="rId10"/>
    <p:sldId id="301" r:id="rId11"/>
    <p:sldId id="302" r:id="rId12"/>
    <p:sldId id="303" r:id="rId13"/>
    <p:sldId id="304" r:id="rId14"/>
    <p:sldId id="262" r:id="rId15"/>
    <p:sldId id="261" r:id="rId16"/>
    <p:sldId id="283" r:id="rId17"/>
    <p:sldId id="310" r:id="rId18"/>
    <p:sldId id="311" r:id="rId19"/>
    <p:sldId id="312" r:id="rId20"/>
    <p:sldId id="315" r:id="rId21"/>
    <p:sldId id="316" r:id="rId22"/>
    <p:sldId id="284" r:id="rId23"/>
    <p:sldId id="313" r:id="rId24"/>
    <p:sldId id="285" r:id="rId25"/>
    <p:sldId id="286" r:id="rId26"/>
    <p:sldId id="314" r:id="rId27"/>
    <p:sldId id="278" r:id="rId28"/>
    <p:sldId id="279" r:id="rId29"/>
    <p:sldId id="317" r:id="rId30"/>
    <p:sldId id="319" r:id="rId31"/>
    <p:sldId id="320" r:id="rId32"/>
    <p:sldId id="321" r:id="rId33"/>
    <p:sldId id="322" r:id="rId34"/>
    <p:sldId id="323" r:id="rId35"/>
    <p:sldId id="324" r:id="rId36"/>
    <p:sldId id="325" r:id="rId37"/>
    <p:sldId id="326" r:id="rId38"/>
    <p:sldId id="327" r:id="rId39"/>
    <p:sldId id="328" r:id="rId40"/>
    <p:sldId id="329" r:id="rId41"/>
    <p:sldId id="330" r:id="rId42"/>
    <p:sldId id="331" r:id="rId43"/>
    <p:sldId id="332" r:id="rId44"/>
    <p:sldId id="333" r:id="rId45"/>
    <p:sldId id="334" r:id="rId46"/>
    <p:sldId id="335" r:id="rId47"/>
    <p:sldId id="336" r:id="rId48"/>
    <p:sldId id="337" r:id="rId49"/>
    <p:sldId id="338" r:id="rId50"/>
    <p:sldId id="339" r:id="rId51"/>
    <p:sldId id="340" r:id="rId52"/>
    <p:sldId id="341" r:id="rId53"/>
    <p:sldId id="342" r:id="rId54"/>
    <p:sldId id="343" r:id="rId55"/>
    <p:sldId id="344" r:id="rId56"/>
    <p:sldId id="345" r:id="rId57"/>
    <p:sldId id="346" r:id="rId58"/>
    <p:sldId id="347" r:id="rId59"/>
    <p:sldId id="348" r:id="rId60"/>
    <p:sldId id="349" r:id="rId61"/>
    <p:sldId id="350" r:id="rId62"/>
    <p:sldId id="351" r:id="rId63"/>
    <p:sldId id="352" r:id="rId64"/>
  </p:sldIdLst>
  <p:sldSz cx="9144000" cy="6858000" type="screen4x3"/>
  <p:notesSz cx="7077075" cy="9363075"/>
  <p:custDataLst>
    <p:tags r:id="rId6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59" autoAdjust="0"/>
    <p:restoredTop sz="92718" autoAdjust="0"/>
  </p:normalViewPr>
  <p:slideViewPr>
    <p:cSldViewPr>
      <p:cViewPr varScale="1">
        <p:scale>
          <a:sx n="64" d="100"/>
          <a:sy n="64" d="100"/>
        </p:scale>
        <p:origin x="-1422" y="-108"/>
      </p:cViewPr>
      <p:guideLst>
        <p:guide orient="horz" pos="2160"/>
        <p:guide pos="2880"/>
      </p:guideLst>
    </p:cSldViewPr>
  </p:slideViewPr>
  <p:outlineViewPr>
    <p:cViewPr>
      <p:scale>
        <a:sx n="33" d="100"/>
        <a:sy n="33" d="100"/>
      </p:scale>
      <p:origin x="48"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4252FE1B-9144-4ED2-A794-D1A28E01541E}" type="datetimeFigureOut">
              <a:rPr lang="en-US" smtClean="0"/>
              <a:t>1/7/2015</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BDB7B012-8AAE-4EFB-A208-8C94EB4E155B}" type="slidenum">
              <a:rPr lang="en-US" smtClean="0"/>
              <a:t>‹#›</a:t>
            </a:fld>
            <a:endParaRPr lang="en-US"/>
          </a:p>
        </p:txBody>
      </p:sp>
    </p:spTree>
    <p:extLst>
      <p:ext uri="{BB962C8B-B14F-4D97-AF65-F5344CB8AC3E}">
        <p14:creationId xmlns:p14="http://schemas.microsoft.com/office/powerpoint/2010/main" val="1948137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B7B012-8AAE-4EFB-A208-8C94EB4E155B}" type="slidenum">
              <a:rPr lang="en-US" smtClean="0"/>
              <a:t>1</a:t>
            </a:fld>
            <a:endParaRPr lang="en-US"/>
          </a:p>
        </p:txBody>
      </p:sp>
    </p:spTree>
    <p:extLst>
      <p:ext uri="{BB962C8B-B14F-4D97-AF65-F5344CB8AC3E}">
        <p14:creationId xmlns:p14="http://schemas.microsoft.com/office/powerpoint/2010/main" val="1235993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B7B012-8AAE-4EFB-A208-8C94EB4E155B}" type="slidenum">
              <a:rPr lang="en-US" smtClean="0"/>
              <a:t>10</a:t>
            </a:fld>
            <a:endParaRPr lang="en-US"/>
          </a:p>
        </p:txBody>
      </p:sp>
    </p:spTree>
    <p:extLst>
      <p:ext uri="{BB962C8B-B14F-4D97-AF65-F5344CB8AC3E}">
        <p14:creationId xmlns:p14="http://schemas.microsoft.com/office/powerpoint/2010/main" val="17249275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B7B012-8AAE-4EFB-A208-8C94EB4E155B}" type="slidenum">
              <a:rPr lang="en-US" smtClean="0"/>
              <a:t>11</a:t>
            </a:fld>
            <a:endParaRPr lang="en-US"/>
          </a:p>
        </p:txBody>
      </p:sp>
    </p:spTree>
    <p:extLst>
      <p:ext uri="{BB962C8B-B14F-4D97-AF65-F5344CB8AC3E}">
        <p14:creationId xmlns:p14="http://schemas.microsoft.com/office/powerpoint/2010/main" val="7954847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B7B012-8AAE-4EFB-A208-8C94EB4E155B}" type="slidenum">
              <a:rPr lang="en-US" smtClean="0"/>
              <a:t>12</a:t>
            </a:fld>
            <a:endParaRPr lang="en-US"/>
          </a:p>
        </p:txBody>
      </p:sp>
    </p:spTree>
    <p:extLst>
      <p:ext uri="{BB962C8B-B14F-4D97-AF65-F5344CB8AC3E}">
        <p14:creationId xmlns:p14="http://schemas.microsoft.com/office/powerpoint/2010/main" val="4146189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B7B012-8AAE-4EFB-A208-8C94EB4E155B}" type="slidenum">
              <a:rPr lang="en-US" smtClean="0"/>
              <a:t>13</a:t>
            </a:fld>
            <a:endParaRPr lang="en-US"/>
          </a:p>
        </p:txBody>
      </p:sp>
    </p:spTree>
    <p:extLst>
      <p:ext uri="{BB962C8B-B14F-4D97-AF65-F5344CB8AC3E}">
        <p14:creationId xmlns:p14="http://schemas.microsoft.com/office/powerpoint/2010/main" val="35176337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B7B012-8AAE-4EFB-A208-8C94EB4E155B}" type="slidenum">
              <a:rPr lang="en-US" smtClean="0"/>
              <a:t>14</a:t>
            </a:fld>
            <a:endParaRPr lang="en-US"/>
          </a:p>
        </p:txBody>
      </p:sp>
    </p:spTree>
    <p:extLst>
      <p:ext uri="{BB962C8B-B14F-4D97-AF65-F5344CB8AC3E}">
        <p14:creationId xmlns:p14="http://schemas.microsoft.com/office/powerpoint/2010/main" val="10835348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To promote the MetaNumber standardization of all numerical information and thus drastically reduce error and preparation time for the processing and sharing of all numerical information - universally.  </a:t>
            </a:r>
          </a:p>
          <a:p>
            <a:pPr lvl="0"/>
            <a:r>
              <a:rPr lang="en-US" dirty="0" smtClean="0"/>
              <a:t>To thereby lay the foundation for a new era of artificial intelligence via fully automated processing that eliminates all human preprocessing for intelligent computation.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DB7B012-8AAE-4EFB-A208-8C94EB4E155B}" type="slidenum">
              <a:rPr lang="en-US" smtClean="0"/>
              <a:t>15</a:t>
            </a:fld>
            <a:endParaRPr lang="en-US"/>
          </a:p>
        </p:txBody>
      </p:sp>
    </p:spTree>
    <p:extLst>
      <p:ext uri="{BB962C8B-B14F-4D97-AF65-F5344CB8AC3E}">
        <p14:creationId xmlns:p14="http://schemas.microsoft.com/office/powerpoint/2010/main" val="20260426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B7B012-8AAE-4EFB-A208-8C94EB4E155B}" type="slidenum">
              <a:rPr lang="en-US" smtClean="0"/>
              <a:t>16</a:t>
            </a:fld>
            <a:endParaRPr lang="en-US"/>
          </a:p>
        </p:txBody>
      </p:sp>
    </p:spTree>
    <p:extLst>
      <p:ext uri="{BB962C8B-B14F-4D97-AF65-F5344CB8AC3E}">
        <p14:creationId xmlns:p14="http://schemas.microsoft.com/office/powerpoint/2010/main" val="2755206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B7B012-8AAE-4EFB-A208-8C94EB4E155B}" type="slidenum">
              <a:rPr lang="en-US" smtClean="0"/>
              <a:t>17</a:t>
            </a:fld>
            <a:endParaRPr lang="en-US"/>
          </a:p>
        </p:txBody>
      </p:sp>
    </p:spTree>
    <p:extLst>
      <p:ext uri="{BB962C8B-B14F-4D97-AF65-F5344CB8AC3E}">
        <p14:creationId xmlns:p14="http://schemas.microsoft.com/office/powerpoint/2010/main" val="9628942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B7B012-8AAE-4EFB-A208-8C94EB4E155B}" type="slidenum">
              <a:rPr lang="en-US" smtClean="0"/>
              <a:t>18</a:t>
            </a:fld>
            <a:endParaRPr lang="en-US"/>
          </a:p>
        </p:txBody>
      </p:sp>
    </p:spTree>
    <p:extLst>
      <p:ext uri="{BB962C8B-B14F-4D97-AF65-F5344CB8AC3E}">
        <p14:creationId xmlns:p14="http://schemas.microsoft.com/office/powerpoint/2010/main" val="38001156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B7B012-8AAE-4EFB-A208-8C94EB4E155B}" type="slidenum">
              <a:rPr lang="en-US" smtClean="0"/>
              <a:t>19</a:t>
            </a:fld>
            <a:endParaRPr lang="en-US"/>
          </a:p>
        </p:txBody>
      </p:sp>
    </p:spTree>
    <p:extLst>
      <p:ext uri="{BB962C8B-B14F-4D97-AF65-F5344CB8AC3E}">
        <p14:creationId xmlns:p14="http://schemas.microsoft.com/office/powerpoint/2010/main" val="1115223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B7B012-8AAE-4EFB-A208-8C94EB4E155B}" type="slidenum">
              <a:rPr lang="en-US" smtClean="0"/>
              <a:t>2</a:t>
            </a:fld>
            <a:endParaRPr lang="en-US"/>
          </a:p>
        </p:txBody>
      </p:sp>
    </p:spTree>
    <p:extLst>
      <p:ext uri="{BB962C8B-B14F-4D97-AF65-F5344CB8AC3E}">
        <p14:creationId xmlns:p14="http://schemas.microsoft.com/office/powerpoint/2010/main" val="2303323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B7B012-8AAE-4EFB-A208-8C94EB4E155B}" type="slidenum">
              <a:rPr lang="en-US" smtClean="0"/>
              <a:t>20</a:t>
            </a:fld>
            <a:endParaRPr lang="en-US"/>
          </a:p>
        </p:txBody>
      </p:sp>
    </p:spTree>
    <p:extLst>
      <p:ext uri="{BB962C8B-B14F-4D97-AF65-F5344CB8AC3E}">
        <p14:creationId xmlns:p14="http://schemas.microsoft.com/office/powerpoint/2010/main" val="33506251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B7B012-8AAE-4EFB-A208-8C94EB4E155B}" type="slidenum">
              <a:rPr lang="en-US" smtClean="0"/>
              <a:t>21</a:t>
            </a:fld>
            <a:endParaRPr lang="en-US"/>
          </a:p>
        </p:txBody>
      </p:sp>
    </p:spTree>
    <p:extLst>
      <p:ext uri="{BB962C8B-B14F-4D97-AF65-F5344CB8AC3E}">
        <p14:creationId xmlns:p14="http://schemas.microsoft.com/office/powerpoint/2010/main" val="32606703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B7B012-8AAE-4EFB-A208-8C94EB4E155B}" type="slidenum">
              <a:rPr lang="en-US" smtClean="0"/>
              <a:t>22</a:t>
            </a:fld>
            <a:endParaRPr lang="en-US"/>
          </a:p>
        </p:txBody>
      </p:sp>
    </p:spTree>
    <p:extLst>
      <p:ext uri="{BB962C8B-B14F-4D97-AF65-F5344CB8AC3E}">
        <p14:creationId xmlns:p14="http://schemas.microsoft.com/office/powerpoint/2010/main" val="10490797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B7B012-8AAE-4EFB-A208-8C94EB4E155B}" type="slidenum">
              <a:rPr lang="en-US" smtClean="0"/>
              <a:t>23</a:t>
            </a:fld>
            <a:endParaRPr lang="en-US"/>
          </a:p>
        </p:txBody>
      </p:sp>
    </p:spTree>
    <p:extLst>
      <p:ext uri="{BB962C8B-B14F-4D97-AF65-F5344CB8AC3E}">
        <p14:creationId xmlns:p14="http://schemas.microsoft.com/office/powerpoint/2010/main" val="9232113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B7B012-8AAE-4EFB-A208-8C94EB4E155B}" type="slidenum">
              <a:rPr lang="en-US" smtClean="0"/>
              <a:t>24</a:t>
            </a:fld>
            <a:endParaRPr lang="en-US"/>
          </a:p>
        </p:txBody>
      </p:sp>
    </p:spTree>
    <p:extLst>
      <p:ext uri="{BB962C8B-B14F-4D97-AF65-F5344CB8AC3E}">
        <p14:creationId xmlns:p14="http://schemas.microsoft.com/office/powerpoint/2010/main" val="10241620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B7B012-8AAE-4EFB-A208-8C94EB4E155B}" type="slidenum">
              <a:rPr lang="en-US" smtClean="0"/>
              <a:t>25</a:t>
            </a:fld>
            <a:endParaRPr lang="en-US"/>
          </a:p>
        </p:txBody>
      </p:sp>
    </p:spTree>
    <p:extLst>
      <p:ext uri="{BB962C8B-B14F-4D97-AF65-F5344CB8AC3E}">
        <p14:creationId xmlns:p14="http://schemas.microsoft.com/office/powerpoint/2010/main" val="14595210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B7B012-8AAE-4EFB-A208-8C94EB4E155B}" type="slidenum">
              <a:rPr lang="en-US" smtClean="0"/>
              <a:t>26</a:t>
            </a:fld>
            <a:endParaRPr lang="en-US"/>
          </a:p>
        </p:txBody>
      </p:sp>
    </p:spTree>
    <p:extLst>
      <p:ext uri="{BB962C8B-B14F-4D97-AF65-F5344CB8AC3E}">
        <p14:creationId xmlns:p14="http://schemas.microsoft.com/office/powerpoint/2010/main" val="2107580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B7B012-8AAE-4EFB-A208-8C94EB4E155B}" type="slidenum">
              <a:rPr lang="en-US" smtClean="0"/>
              <a:t>27</a:t>
            </a:fld>
            <a:endParaRPr lang="en-US"/>
          </a:p>
        </p:txBody>
      </p:sp>
    </p:spTree>
    <p:extLst>
      <p:ext uri="{BB962C8B-B14F-4D97-AF65-F5344CB8AC3E}">
        <p14:creationId xmlns:p14="http://schemas.microsoft.com/office/powerpoint/2010/main" val="4750748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B7B012-8AAE-4EFB-A208-8C94EB4E155B}" type="slidenum">
              <a:rPr lang="en-US" smtClean="0"/>
              <a:t>28</a:t>
            </a:fld>
            <a:endParaRPr lang="en-US"/>
          </a:p>
        </p:txBody>
      </p:sp>
    </p:spTree>
    <p:extLst>
      <p:ext uri="{BB962C8B-B14F-4D97-AF65-F5344CB8AC3E}">
        <p14:creationId xmlns:p14="http://schemas.microsoft.com/office/powerpoint/2010/main" val="39524131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B7B012-8AAE-4EFB-A208-8C94EB4E155B}" type="slidenum">
              <a:rPr lang="en-US" smtClean="0"/>
              <a:t>29</a:t>
            </a:fld>
            <a:endParaRPr lang="en-US"/>
          </a:p>
        </p:txBody>
      </p:sp>
    </p:spTree>
    <p:extLst>
      <p:ext uri="{BB962C8B-B14F-4D97-AF65-F5344CB8AC3E}">
        <p14:creationId xmlns:p14="http://schemas.microsoft.com/office/powerpoint/2010/main" val="1449556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B7B012-8AAE-4EFB-A208-8C94EB4E155B}" type="slidenum">
              <a:rPr lang="en-US" smtClean="0"/>
              <a:t>3</a:t>
            </a:fld>
            <a:endParaRPr lang="en-US"/>
          </a:p>
        </p:txBody>
      </p:sp>
    </p:spTree>
    <p:extLst>
      <p:ext uri="{BB962C8B-B14F-4D97-AF65-F5344CB8AC3E}">
        <p14:creationId xmlns:p14="http://schemas.microsoft.com/office/powerpoint/2010/main" val="19059185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ctr" eaLnBrk="1" hangingPunct="1">
              <a:spcBef>
                <a:spcPct val="0"/>
              </a:spcBef>
            </a:pPr>
            <a:endParaRPr lang="en-US" altLang="en-US" smtClean="0"/>
          </a:p>
        </p:txBody>
      </p:sp>
      <p:sp>
        <p:nvSpPr>
          <p:cNvPr id="5325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ill Sans MT" pitchFamily="34" charset="0"/>
              </a:defRPr>
            </a:lvl1pPr>
            <a:lvl2pPr marL="763233" indent="-293551">
              <a:defRPr>
                <a:solidFill>
                  <a:schemeClr val="tx1"/>
                </a:solidFill>
                <a:latin typeface="Gill Sans MT" pitchFamily="34" charset="0"/>
              </a:defRPr>
            </a:lvl2pPr>
            <a:lvl3pPr marL="1174204" indent="-234841">
              <a:defRPr>
                <a:solidFill>
                  <a:schemeClr val="tx1"/>
                </a:solidFill>
                <a:latin typeface="Gill Sans MT" pitchFamily="34" charset="0"/>
              </a:defRPr>
            </a:lvl3pPr>
            <a:lvl4pPr marL="1643885" indent="-234841">
              <a:defRPr>
                <a:solidFill>
                  <a:schemeClr val="tx1"/>
                </a:solidFill>
                <a:latin typeface="Gill Sans MT" pitchFamily="34" charset="0"/>
              </a:defRPr>
            </a:lvl4pPr>
            <a:lvl5pPr marL="2113567" indent="-234841">
              <a:defRPr>
                <a:solidFill>
                  <a:schemeClr val="tx1"/>
                </a:solidFill>
                <a:latin typeface="Gill Sans MT" pitchFamily="34" charset="0"/>
              </a:defRPr>
            </a:lvl5pPr>
            <a:lvl6pPr marL="2583249" indent="-234841" fontAlgn="base">
              <a:spcBef>
                <a:spcPct val="0"/>
              </a:spcBef>
              <a:spcAft>
                <a:spcPct val="0"/>
              </a:spcAft>
              <a:defRPr>
                <a:solidFill>
                  <a:schemeClr val="tx1"/>
                </a:solidFill>
                <a:latin typeface="Gill Sans MT" pitchFamily="34" charset="0"/>
              </a:defRPr>
            </a:lvl6pPr>
            <a:lvl7pPr marL="3052930" indent="-234841" fontAlgn="base">
              <a:spcBef>
                <a:spcPct val="0"/>
              </a:spcBef>
              <a:spcAft>
                <a:spcPct val="0"/>
              </a:spcAft>
              <a:defRPr>
                <a:solidFill>
                  <a:schemeClr val="tx1"/>
                </a:solidFill>
                <a:latin typeface="Gill Sans MT" pitchFamily="34" charset="0"/>
              </a:defRPr>
            </a:lvl7pPr>
            <a:lvl8pPr marL="3522612" indent="-234841" fontAlgn="base">
              <a:spcBef>
                <a:spcPct val="0"/>
              </a:spcBef>
              <a:spcAft>
                <a:spcPct val="0"/>
              </a:spcAft>
              <a:defRPr>
                <a:solidFill>
                  <a:schemeClr val="tx1"/>
                </a:solidFill>
                <a:latin typeface="Gill Sans MT" pitchFamily="34" charset="0"/>
              </a:defRPr>
            </a:lvl8pPr>
            <a:lvl9pPr marL="3992293" indent="-234841" fontAlgn="base">
              <a:spcBef>
                <a:spcPct val="0"/>
              </a:spcBef>
              <a:spcAft>
                <a:spcPct val="0"/>
              </a:spcAft>
              <a:defRPr>
                <a:solidFill>
                  <a:schemeClr val="tx1"/>
                </a:solidFill>
                <a:latin typeface="Gill Sans MT" pitchFamily="34" charset="0"/>
              </a:defRPr>
            </a:lvl9pPr>
          </a:lstStyle>
          <a:p>
            <a:pPr fontAlgn="base">
              <a:spcBef>
                <a:spcPct val="0"/>
              </a:spcBef>
              <a:spcAft>
                <a:spcPct val="0"/>
              </a:spcAft>
              <a:defRPr/>
            </a:pPr>
            <a:fld id="{18C3AC88-33F0-459E-89EC-685E864581E6}" type="slidenum">
              <a:rPr lang="en-US" altLang="en-US" smtClean="0">
                <a:latin typeface="Calibri" pitchFamily="34" charset="0"/>
              </a:rPr>
              <a:pPr fontAlgn="base">
                <a:spcBef>
                  <a:spcPct val="0"/>
                </a:spcBef>
                <a:spcAft>
                  <a:spcPct val="0"/>
                </a:spcAft>
                <a:defRPr/>
              </a:pPr>
              <a:t>30</a:t>
            </a:fld>
            <a:endParaRPr lang="en-US" altLang="en-US" smtClean="0">
              <a:latin typeface="Calibri"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EFCF7544-DA17-43CC-8564-8F8893A74A0E}" type="slidenum">
              <a:rPr lang="en-US" smtClean="0"/>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A03B0B75-58F4-405E-9475-A4143F548ED2}" type="slidenum">
              <a:rPr lang="en-US" smtClean="0"/>
              <a:pPr>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7D75B807-5A70-424C-9CD1-CD20C89619C1}" type="slidenum">
              <a:rPr lang="en-US" smtClean="0"/>
              <a:pPr>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38E31531-03B0-468E-A8DC-5F79CE951F8B}" type="slidenum">
              <a:rPr lang="en-US" smtClean="0"/>
              <a:pPr>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4D490180-14D2-4F1C-AB9A-D55266656B26}" type="slidenum">
              <a:rPr lang="en-US" smtClean="0"/>
              <a:pPr>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4D093A0C-4AE2-4E84-8A94-082AE79482FD}" type="slidenum">
              <a:rPr lang="en-US" smtClean="0"/>
              <a:pPr>
                <a:defRPr/>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4AE11F02-360F-4B76-9911-753764EA3F30}" type="slidenum">
              <a:rPr lang="en-US" smtClean="0"/>
              <a:pPr>
                <a:defRPr/>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ECF5AF04-FBF4-4B5D-89B3-A8074115375D}" type="slidenum">
              <a:rPr lang="en-US" smtClean="0"/>
              <a:pPr>
                <a:defRPr/>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21988EEC-8A9A-4158-823E-BA2BB3A999C4}" type="slidenum">
              <a:rPr lang="en-US" smtClean="0"/>
              <a:pPr>
                <a:defRPr/>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B7B012-8AAE-4EFB-A208-8C94EB4E155B}" type="slidenum">
              <a:rPr lang="en-US" smtClean="0"/>
              <a:t>4</a:t>
            </a:fld>
            <a:endParaRPr lang="en-US"/>
          </a:p>
        </p:txBody>
      </p:sp>
    </p:spTree>
    <p:extLst>
      <p:ext uri="{BB962C8B-B14F-4D97-AF65-F5344CB8AC3E}">
        <p14:creationId xmlns:p14="http://schemas.microsoft.com/office/powerpoint/2010/main" val="147466704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E919BC12-36D8-40C3-B03F-6782E9D30B21}" type="slidenum">
              <a:rPr lang="en-US" smtClean="0"/>
              <a:pPr>
                <a:defRPr/>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2D4417B6-C9DD-4436-801E-16C2BDEA2DFD}" type="slidenum">
              <a:rPr lang="en-US" smtClean="0"/>
              <a:pPr>
                <a:defRPr/>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A845E806-0D6F-4EA1-A12F-BE159D0722D9}" type="slidenum">
              <a:rPr lang="en-US" smtClean="0"/>
              <a:pPr>
                <a:defRPr/>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D6F0BF59-37BE-4EFD-99D1-1AF524E2289E}" type="slidenum">
              <a:rPr lang="en-US" smtClean="0"/>
              <a:pPr>
                <a:defRPr/>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F962C14B-238C-446D-AF3C-CCEF5CB02E2A}" type="slidenum">
              <a:rPr lang="en-US" smtClean="0"/>
              <a:pPr>
                <a:defRPr/>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C9305380-917D-494C-BEB7-B54DC0C20520}" type="slidenum">
              <a:rPr lang="en-US" smtClean="0"/>
              <a:pPr>
                <a:defRPr/>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3A5B355D-055A-40BF-AF30-9624B7954058}" type="slidenum">
              <a:rPr lang="en-US" smtClean="0"/>
              <a:pPr>
                <a:defRPr/>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B148F7E2-215E-44B3-996E-1C810ABF19A1}" type="slidenum">
              <a:rPr lang="en-US" smtClean="0"/>
              <a:pPr>
                <a:defRPr/>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3C8E4806-08EA-4F90-BE3D-7F9CDFE35EA3}" type="slidenum">
              <a:rPr lang="en-US" smtClean="0"/>
              <a:pPr>
                <a:defRPr/>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46E1E121-C986-490D-BDF3-5E9738F56726}" type="slidenum">
              <a:rPr lang="en-US" smtClean="0"/>
              <a:pPr>
                <a:defRPr/>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B7B012-8AAE-4EFB-A208-8C94EB4E155B}" type="slidenum">
              <a:rPr lang="en-US" smtClean="0"/>
              <a:t>5</a:t>
            </a:fld>
            <a:endParaRPr lang="en-US"/>
          </a:p>
        </p:txBody>
      </p:sp>
    </p:spTree>
    <p:extLst>
      <p:ext uri="{BB962C8B-B14F-4D97-AF65-F5344CB8AC3E}">
        <p14:creationId xmlns:p14="http://schemas.microsoft.com/office/powerpoint/2010/main" val="119990009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Since the Markov matrix </a:t>
            </a:r>
            <a:r>
              <a:rPr lang="en-US" altLang="en-US" i="1" smtClean="0"/>
              <a:t>M </a:t>
            </a:r>
            <a:r>
              <a:rPr lang="en-US" altLang="en-US" smtClean="0"/>
              <a:t>can be thought of as modeling an imaginary flow</a:t>
            </a:r>
          </a:p>
          <a:p>
            <a:r>
              <a:rPr lang="en-US" altLang="en-US" smtClean="0"/>
              <a:t>among the nodes, Johnson conjectures that the eigenvalues and eigenvectors of this</a:t>
            </a:r>
          </a:p>
          <a:p>
            <a:r>
              <a:rPr lang="en-US" altLang="en-US" smtClean="0"/>
              <a:t>matrix can be useful in discovering clustering structures within networks [5]. The</a:t>
            </a:r>
          </a:p>
          <a:p>
            <a:r>
              <a:rPr lang="en-US" altLang="en-US" smtClean="0"/>
              <a:t>basis of this conjecture is that the flows modeled by the Markov matrix, generated by</a:t>
            </a:r>
          </a:p>
          <a:p>
            <a:r>
              <a:rPr lang="en-US" altLang="en-US" smtClean="0"/>
              <a:t>the modified connection matrix, has eigenvalues that represent linear combinations</a:t>
            </a:r>
          </a:p>
          <a:p>
            <a:r>
              <a:rPr lang="en-US" altLang="en-US" smtClean="0"/>
              <a:t>of nodes which collectively approach equilibrium at the rate of the corresponding</a:t>
            </a:r>
          </a:p>
          <a:p>
            <a:r>
              <a:rPr lang="en-US" altLang="en-US" smtClean="0"/>
              <a:t>eigenvalue and achieve this with flows among those participating nodes [5]. That</a:t>
            </a:r>
          </a:p>
          <a:p>
            <a:r>
              <a:rPr lang="en-US" altLang="en-US" smtClean="0"/>
              <a:t>hypothesis is tested with two sample networks. They are both 10-node networks</a:t>
            </a:r>
          </a:p>
          <a:p>
            <a:r>
              <a:rPr lang="en-US" altLang="en-US" smtClean="0"/>
              <a:t>with 3 main clusters (see Figure 4.1). In the first, the intracluster connections are</a:t>
            </a:r>
          </a:p>
          <a:p>
            <a:r>
              <a:rPr lang="en-US" altLang="en-US" smtClean="0"/>
              <a:t>all the same strength with the connections between the clusters much weaker. The</a:t>
            </a:r>
          </a:p>
          <a:p>
            <a:r>
              <a:rPr lang="en-US" altLang="en-US" smtClean="0"/>
              <a:t>second network is the same except for the fact that the 5-node cluster has a 3-node</a:t>
            </a:r>
          </a:p>
          <a:p>
            <a:r>
              <a:rPr lang="en-US" altLang="en-US" smtClean="0"/>
              <a:t>cluster within it (nodes 0, 1, and 2 are more strongly connected than the others).</a:t>
            </a:r>
          </a:p>
          <a:p>
            <a:r>
              <a:rPr lang="en-US" altLang="en-US" smtClean="0"/>
              <a:t>The eigenvectors and eigenvalues for the </a:t>
            </a:r>
            <a:r>
              <a:rPr lang="en-US" altLang="en-US" i="1" smtClean="0"/>
              <a:t>M </a:t>
            </a:r>
            <a:r>
              <a:rPr lang="en-US" altLang="en-US" smtClean="0"/>
              <a:t>matrix are calculated and then analyzed.</a:t>
            </a:r>
          </a:p>
          <a:p>
            <a:endParaRPr lang="en-US" altLang="en-US" smtClean="0"/>
          </a:p>
        </p:txBody>
      </p:sp>
      <p:sp>
        <p:nvSpPr>
          <p:cNvPr id="4" name="Slide Number Placeholder 3"/>
          <p:cNvSpPr>
            <a:spLocks noGrp="1"/>
          </p:cNvSpPr>
          <p:nvPr>
            <p:ph type="sldNum" sz="quarter" idx="5"/>
          </p:nvPr>
        </p:nvSpPr>
        <p:spPr/>
        <p:txBody>
          <a:bodyPr/>
          <a:lstStyle/>
          <a:p>
            <a:pPr>
              <a:defRPr/>
            </a:pPr>
            <a:fld id="{186AB128-CA30-42D5-B3C6-E5094A3A1862}" type="slidenum">
              <a:rPr lang="en-US" smtClean="0"/>
              <a:pPr>
                <a:defRPr/>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a:bodyPr>
          <a:lstStyle/>
          <a:p>
            <a:pPr>
              <a:defRPr/>
            </a:pPr>
            <a:r>
              <a:rPr lang="en-US" dirty="0" smtClean="0"/>
              <a:t>For example, for the uniform 10-node network, the following eigenvalues result:</a:t>
            </a:r>
          </a:p>
          <a:p>
            <a:pPr>
              <a:defRPr/>
            </a:pPr>
            <a:r>
              <a:rPr lang="en-US" dirty="0" smtClean="0"/>
              <a:t>0.99981417975, 1.0, 0.999943446785, 0.964247727554, 0.946266317865, 0.910698370842,</a:t>
            </a:r>
          </a:p>
          <a:p>
            <a:pPr>
              <a:defRPr/>
            </a:pPr>
            <a:r>
              <a:rPr lang="en-US" dirty="0" smtClean="0"/>
              <a:t>0.946504992867, 0.910841654779, 0.910841654779, 0.910841654779. The corresponding</a:t>
            </a:r>
          </a:p>
          <a:p>
            <a:pPr>
              <a:defRPr/>
            </a:pPr>
            <a:r>
              <a:rPr lang="en-US" dirty="0" smtClean="0"/>
              <a:t>eigenvectors all have nonzero elements. Looking at one such eigenvector, the</a:t>
            </a:r>
          </a:p>
          <a:p>
            <a:pPr>
              <a:defRPr/>
            </a:pPr>
            <a:r>
              <a:rPr lang="en-US" dirty="0" smtClean="0"/>
              <a:t>relative magnitudes of the components describe how strongly connected the nodes</a:t>
            </a:r>
          </a:p>
          <a:p>
            <a:pPr>
              <a:defRPr/>
            </a:pPr>
            <a:r>
              <a:rPr lang="en-US" dirty="0" smtClean="0"/>
              <a:t>are to the cluster associated with the corresponding eigenvalue. So a relatively high</a:t>
            </a:r>
          </a:p>
          <a:p>
            <a:pPr>
              <a:defRPr/>
            </a:pPr>
            <a:r>
              <a:rPr lang="en-US" dirty="0" smtClean="0"/>
              <a:t>magnitude for component </a:t>
            </a:r>
            <a:r>
              <a:rPr lang="en-US" i="1" dirty="0" smtClean="0"/>
              <a:t>j </a:t>
            </a:r>
            <a:r>
              <a:rPr lang="en-US" dirty="0" smtClean="0"/>
              <a:t>of eigenvector </a:t>
            </a:r>
            <a:r>
              <a:rPr lang="en-US" i="1" dirty="0" smtClean="0"/>
              <a:t>i </a:t>
            </a:r>
            <a:r>
              <a:rPr lang="en-US" dirty="0" smtClean="0"/>
              <a:t>implies that node </a:t>
            </a:r>
            <a:r>
              <a:rPr lang="en-US" i="1" dirty="0" smtClean="0"/>
              <a:t>j </a:t>
            </a:r>
            <a:r>
              <a:rPr lang="en-US" dirty="0" smtClean="0"/>
              <a:t>is a member of the</a:t>
            </a:r>
          </a:p>
          <a:p>
            <a:pPr>
              <a:defRPr/>
            </a:pPr>
            <a:r>
              <a:rPr lang="en-US" dirty="0" smtClean="0"/>
              <a:t>cluster associated with eigenvalue </a:t>
            </a:r>
            <a:r>
              <a:rPr lang="en-US" i="1" dirty="0" smtClean="0"/>
              <a:t>i</a:t>
            </a:r>
            <a:r>
              <a:rPr lang="en-US" dirty="0" smtClean="0"/>
              <a:t>. In order to make the prominent member nodes</a:t>
            </a:r>
          </a:p>
          <a:p>
            <a:pPr>
              <a:defRPr/>
            </a:pPr>
            <a:r>
              <a:rPr lang="en-US" dirty="0" smtClean="0"/>
              <a:t>for a particular cluster more apparent, all eigenvector components below a certain</a:t>
            </a:r>
          </a:p>
          <a:p>
            <a:pPr>
              <a:defRPr/>
            </a:pPr>
            <a:r>
              <a:rPr lang="en-US" dirty="0" smtClean="0"/>
              <a:t>cutoff value can be set to zero. To do this, first the maximum component magnitude</a:t>
            </a:r>
          </a:p>
          <a:p>
            <a:pPr>
              <a:defRPr/>
            </a:pPr>
            <a:r>
              <a:rPr lang="en-US" dirty="0" smtClean="0"/>
              <a:t>22</a:t>
            </a:r>
          </a:p>
          <a:p>
            <a:pPr>
              <a:defRPr/>
            </a:pPr>
            <a:r>
              <a:rPr lang="en-US" dirty="0" smtClean="0"/>
              <a:t>for all of the eigenvectors is found. The cutoff value is then calculated by multiplying</a:t>
            </a:r>
          </a:p>
          <a:p>
            <a:pPr>
              <a:defRPr/>
            </a:pPr>
            <a:r>
              <a:rPr lang="en-US" dirty="0" smtClean="0"/>
              <a:t>the threshold value, in this case 0</a:t>
            </a:r>
            <a:r>
              <a:rPr lang="en-US" i="1" dirty="0" smtClean="0"/>
              <a:t>.</a:t>
            </a:r>
            <a:r>
              <a:rPr lang="en-US" dirty="0" smtClean="0"/>
              <a:t>3, by that maximum component magnitude.</a:t>
            </a:r>
          </a:p>
          <a:p>
            <a:pPr>
              <a:defRPr/>
            </a:pPr>
            <a:r>
              <a:rPr lang="en-US" dirty="0" smtClean="0"/>
              <a:t>Then all of the eigenvector components with magnitudes less than that of the cutoff</a:t>
            </a:r>
          </a:p>
          <a:p>
            <a:pPr>
              <a:defRPr/>
            </a:pPr>
            <a:r>
              <a:rPr lang="en-US" dirty="0" smtClean="0"/>
              <a:t>value is set to 0. After doing that, the prominent components of the individual</a:t>
            </a:r>
          </a:p>
          <a:p>
            <a:pPr>
              <a:defRPr/>
            </a:pPr>
            <a:r>
              <a:rPr lang="en-US" dirty="0" smtClean="0"/>
              <a:t>clusters is much more apparent to the eye. For example, the minimum eigenvalue,</a:t>
            </a:r>
          </a:p>
          <a:p>
            <a:pPr>
              <a:defRPr/>
            </a:pPr>
            <a:r>
              <a:rPr lang="en-US" dirty="0" smtClean="0"/>
              <a:t>0.910698370842 corresponds to the eigenvector</a:t>
            </a:r>
          </a:p>
          <a:p>
            <a:pPr>
              <a:defRPr/>
            </a:pPr>
            <a:r>
              <a:rPr lang="en-US" smtClean="0"/>
              <a:t>0</a:t>
            </a:r>
            <a:endParaRPr lang="en-US" dirty="0"/>
          </a:p>
        </p:txBody>
      </p:sp>
      <p:sp>
        <p:nvSpPr>
          <p:cNvPr id="4" name="Slide Number Placeholder 3"/>
          <p:cNvSpPr>
            <a:spLocks noGrp="1"/>
          </p:cNvSpPr>
          <p:nvPr>
            <p:ph type="sldNum" sz="quarter" idx="5"/>
          </p:nvPr>
        </p:nvSpPr>
        <p:spPr/>
        <p:txBody>
          <a:bodyPr/>
          <a:lstStyle/>
          <a:p>
            <a:pPr>
              <a:defRPr/>
            </a:pPr>
            <a:fld id="{5166636E-99A2-4FD1-9A3F-03CCD8DDE917}" type="slidenum">
              <a:rPr lang="en-US" smtClean="0"/>
              <a:pPr>
                <a:defRPr/>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09DB68D6-229C-492A-BF25-7AF7E7EC656C}" type="slidenum">
              <a:rPr lang="en-US" smtClean="0"/>
              <a:pPr>
                <a:defRPr/>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2B995ABD-BD3C-456C-85EC-50934E3E70C7}" type="slidenum">
              <a:rPr lang="en-US" smtClean="0"/>
              <a:pPr>
                <a:defRPr/>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A811D0A8-1F7B-4012-9D66-854060157486}" type="slidenum">
              <a:rPr lang="en-US" smtClean="0"/>
              <a:pPr>
                <a:defRPr/>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92B41C44-C88B-40C8-90D7-1256055B828D}" type="slidenum">
              <a:rPr lang="en-US" smtClean="0"/>
              <a:pPr>
                <a:defRPr/>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867310F6-FA56-46E1-A021-FE5BECEC0D97}" type="slidenum">
              <a:rPr lang="en-US" smtClean="0"/>
              <a:pPr>
                <a:defRPr/>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7B7AFD01-1C3D-4DE2-915B-B9B30D560CE5}" type="slidenum">
              <a:rPr lang="en-US" smtClean="0"/>
              <a:pPr>
                <a:defRPr/>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2101EAFB-59C7-4CC6-9ACE-A3D0BB35DEB1}" type="slidenum">
              <a:rPr lang="en-US" smtClean="0"/>
              <a:pPr>
                <a:defRPr/>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84B05DAF-8443-45DB-BE33-429431FEDF62}" type="slidenum">
              <a:rPr lang="en-US" smtClean="0"/>
              <a:pPr>
                <a:defRPr/>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B7B012-8AAE-4EFB-A208-8C94EB4E155B}" type="slidenum">
              <a:rPr lang="en-US" smtClean="0"/>
              <a:t>6</a:t>
            </a:fld>
            <a:endParaRPr lang="en-US"/>
          </a:p>
        </p:txBody>
      </p:sp>
    </p:spTree>
    <p:extLst>
      <p:ext uri="{BB962C8B-B14F-4D97-AF65-F5344CB8AC3E}">
        <p14:creationId xmlns:p14="http://schemas.microsoft.com/office/powerpoint/2010/main" val="270489852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79F56FDA-9E3E-40CC-A05D-3EC21CAC17B7}" type="slidenum">
              <a:rPr lang="en-US" smtClean="0"/>
              <a:pPr>
                <a:defRPr/>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6AAB3FAF-F566-42E7-90E6-F8A2B7585492}" type="slidenum">
              <a:rPr lang="en-US" smtClean="0"/>
              <a:pPr>
                <a:defRPr/>
              </a:pPr>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286894E2-2117-4B4A-A6F6-BAAA32C8AD18}" type="slidenum">
              <a:rPr lang="en-US" smtClean="0"/>
              <a:pPr>
                <a:defRPr/>
              </a:pPr>
              <a:t>62</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3851F3CE-34C6-455B-BC98-3CA3CA3F8002}" type="slidenum">
              <a:rPr lang="en-US" smtClean="0"/>
              <a:pPr>
                <a:defRPr/>
              </a:pPr>
              <a:t>63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B7B012-8AAE-4EFB-A208-8C94EB4E155B}" type="slidenum">
              <a:rPr lang="en-US" smtClean="0"/>
              <a:t>7</a:t>
            </a:fld>
            <a:endParaRPr lang="en-US"/>
          </a:p>
        </p:txBody>
      </p:sp>
    </p:spTree>
    <p:extLst>
      <p:ext uri="{BB962C8B-B14F-4D97-AF65-F5344CB8AC3E}">
        <p14:creationId xmlns:p14="http://schemas.microsoft.com/office/powerpoint/2010/main" val="2939078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B7B012-8AAE-4EFB-A208-8C94EB4E155B}" type="slidenum">
              <a:rPr lang="en-US" smtClean="0"/>
              <a:t>8</a:t>
            </a:fld>
            <a:endParaRPr lang="en-US"/>
          </a:p>
        </p:txBody>
      </p:sp>
    </p:spTree>
    <p:extLst>
      <p:ext uri="{BB962C8B-B14F-4D97-AF65-F5344CB8AC3E}">
        <p14:creationId xmlns:p14="http://schemas.microsoft.com/office/powerpoint/2010/main" val="39178607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DB7B012-8AAE-4EFB-A208-8C94EB4E155B}" type="slidenum">
              <a:rPr lang="en-US" smtClean="0"/>
              <a:t>9</a:t>
            </a:fld>
            <a:endParaRPr lang="en-US"/>
          </a:p>
        </p:txBody>
      </p:sp>
    </p:spTree>
    <p:extLst>
      <p:ext uri="{BB962C8B-B14F-4D97-AF65-F5344CB8AC3E}">
        <p14:creationId xmlns:p14="http://schemas.microsoft.com/office/powerpoint/2010/main" val="3684129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F6F8969-27AC-491B-8D53-DB35BFB4BF32}" type="datetime1">
              <a:rPr lang="en-US" smtClean="0"/>
              <a:t>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A76B80-11ED-4EDF-9E76-C1C36184940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027FC5-779D-4404-BE31-08BCD1748311}" type="datetime1">
              <a:rPr lang="en-US" smtClean="0"/>
              <a:t>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A76B80-11ED-4EDF-9E76-C1C36184940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75DC01-3F22-4184-90D6-CAD4E11400C0}" type="datetime1">
              <a:rPr lang="en-US" smtClean="0"/>
              <a:t>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A76B80-11ED-4EDF-9E76-C1C36184940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A5E23B-23A8-4120-B731-9EDE418EA1F8}" type="datetime1">
              <a:rPr lang="en-US" smtClean="0"/>
              <a:t>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A76B80-11ED-4EDF-9E76-C1C36184940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9A9597-CC88-498A-AA60-22693F534D63}" type="datetime1">
              <a:rPr lang="en-US" smtClean="0"/>
              <a:t>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A76B80-11ED-4EDF-9E76-C1C36184940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BD52AA-ED6F-403E-B778-AE371EC91EAC}" type="datetime1">
              <a:rPr lang="en-US" smtClean="0"/>
              <a:t>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A76B80-11ED-4EDF-9E76-C1C36184940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D94B3A-8E07-4079-A58B-7ECB98FE1274}" type="datetime1">
              <a:rPr lang="en-US" smtClean="0"/>
              <a:t>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A76B80-11ED-4EDF-9E76-C1C36184940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A95CEB-52B1-4ED2-8733-00DD5270F909}" type="datetime1">
              <a:rPr lang="en-US" smtClean="0"/>
              <a:t>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A76B80-11ED-4EDF-9E76-C1C36184940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5EB5EF-43A8-421D-8130-64C71DCD09AC}" type="datetime1">
              <a:rPr lang="en-US" smtClean="0"/>
              <a:t>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A76B80-11ED-4EDF-9E76-C1C36184940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263CC4-6EE7-4E51-B371-F122E18F9C1B}" type="datetime1">
              <a:rPr lang="en-US" smtClean="0"/>
              <a:t>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A76B80-11ED-4EDF-9E76-C1C361849401}"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B24A07E-94AB-44B4-9931-E0A79C166C45}" type="datetime1">
              <a:rPr lang="en-US" smtClean="0"/>
              <a:t>1/7/2015</a:t>
            </a:fld>
            <a:endParaRPr lang="en-US"/>
          </a:p>
        </p:txBody>
      </p:sp>
      <p:sp>
        <p:nvSpPr>
          <p:cNvPr id="9" name="Slide Number Placeholder 8"/>
          <p:cNvSpPr>
            <a:spLocks noGrp="1"/>
          </p:cNvSpPr>
          <p:nvPr>
            <p:ph type="sldNum" sz="quarter" idx="11"/>
          </p:nvPr>
        </p:nvSpPr>
        <p:spPr/>
        <p:txBody>
          <a:bodyPr/>
          <a:lstStyle/>
          <a:p>
            <a:fld id="{92A76B80-11ED-4EDF-9E76-C1C361849401}"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2A76B80-11ED-4EDF-9E76-C1C361849401}"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03AB6E8-06AC-4085-8EAC-A2429BACF407}" type="datetime1">
              <a:rPr lang="en-US" smtClean="0"/>
              <a:t>1/7/2015</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johnson@sc.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metanumber.com/"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3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9.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mailto:jjohnson@sc.edu" TargetMode="External"/><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u="sng" dirty="0">
                <a:solidFill>
                  <a:schemeClr val="accent1">
                    <a:lumMod val="75000"/>
                  </a:schemeClr>
                </a:solidFill>
              </a:rPr>
              <a:t>MetaNumber </a:t>
            </a:r>
            <a:r>
              <a:rPr lang="en-US" b="1" u="sng" dirty="0" smtClean="0"/>
              <a:t/>
            </a:r>
            <a:br>
              <a:rPr lang="en-US" b="1" u="sng" dirty="0" smtClean="0"/>
            </a:br>
            <a:r>
              <a:rPr lang="en-US" sz="1300" dirty="0"/>
              <a:t/>
            </a:r>
            <a:br>
              <a:rPr lang="en-US" sz="1300" dirty="0"/>
            </a:br>
            <a:r>
              <a:rPr lang="en-US" sz="3200" u="sng" dirty="0"/>
              <a:t>A Proposed </a:t>
            </a:r>
            <a:r>
              <a:rPr lang="en-US" sz="3200" u="sng" dirty="0" smtClean="0"/>
              <a:t>Numerical Standardization</a:t>
            </a:r>
            <a:br>
              <a:rPr lang="en-US" sz="3200" u="sng" dirty="0" smtClean="0"/>
            </a:br>
            <a:r>
              <a:rPr lang="en-US" sz="2400" dirty="0" smtClean="0"/>
              <a:t>January 13, 2015              NIST Presentation Part 1 of 2</a:t>
            </a:r>
            <a:r>
              <a:rPr lang="en-US" sz="2700" u="sng" dirty="0" smtClean="0"/>
              <a:t/>
            </a:r>
            <a:br>
              <a:rPr lang="en-US" sz="2700" u="sng" dirty="0" smtClean="0"/>
            </a:br>
            <a:endParaRPr lang="en-US" sz="1800" dirty="0"/>
          </a:p>
        </p:txBody>
      </p:sp>
      <p:sp>
        <p:nvSpPr>
          <p:cNvPr id="3" name="Subtitle 2"/>
          <p:cNvSpPr>
            <a:spLocks noGrp="1"/>
          </p:cNvSpPr>
          <p:nvPr>
            <p:ph type="subTitle" idx="1"/>
          </p:nvPr>
        </p:nvSpPr>
        <p:spPr/>
        <p:txBody>
          <a:bodyPr>
            <a:normAutofit/>
          </a:bodyPr>
          <a:lstStyle/>
          <a:p>
            <a:r>
              <a:rPr lang="en-US" sz="1800" dirty="0" smtClean="0">
                <a:solidFill>
                  <a:srgbClr val="00B050"/>
                </a:solidFill>
              </a:rPr>
              <a:t>Joseph E. Johnson, PhD</a:t>
            </a:r>
          </a:p>
          <a:p>
            <a:r>
              <a:rPr lang="en-US" sz="1800" dirty="0" smtClean="0">
                <a:solidFill>
                  <a:srgbClr val="00B050"/>
                </a:solidFill>
              </a:rPr>
              <a:t>Physics Department, University of South Carolina </a:t>
            </a:r>
          </a:p>
          <a:p>
            <a:r>
              <a:rPr lang="en-US" sz="1800" dirty="0" smtClean="0">
                <a:solidFill>
                  <a:srgbClr val="00B050"/>
                </a:solidFill>
                <a:hlinkClick r:id="rId3"/>
              </a:rPr>
              <a:t>jjohnson@sc.edu</a:t>
            </a:r>
            <a:r>
              <a:rPr lang="en-US" sz="1800" dirty="0" smtClean="0">
                <a:solidFill>
                  <a:srgbClr val="00B050"/>
                </a:solidFill>
              </a:rPr>
              <a:t>				</a:t>
            </a:r>
            <a:endParaRPr lang="en-US" sz="1800" dirty="0">
              <a:solidFill>
                <a:srgbClr val="00B050"/>
              </a:solidFill>
            </a:endParaRPr>
          </a:p>
        </p:txBody>
      </p:sp>
      <p:sp>
        <p:nvSpPr>
          <p:cNvPr id="4" name="Slide Number Placeholder 3"/>
          <p:cNvSpPr>
            <a:spLocks noGrp="1"/>
          </p:cNvSpPr>
          <p:nvPr>
            <p:ph type="sldNum" sz="quarter" idx="12"/>
          </p:nvPr>
        </p:nvSpPr>
        <p:spPr/>
        <p:txBody>
          <a:bodyPr/>
          <a:lstStyle/>
          <a:p>
            <a:fld id="{92A76B80-11ED-4EDF-9E76-C1C361849401}" type="slidenum">
              <a:rPr lang="en-US" smtClean="0"/>
              <a:t>1</a:t>
            </a:fld>
            <a:endParaRPr lang="en-US"/>
          </a:p>
        </p:txBody>
      </p:sp>
    </p:spTree>
    <p:extLst>
      <p:ext uri="{BB962C8B-B14F-4D97-AF65-F5344CB8AC3E}">
        <p14:creationId xmlns:p14="http://schemas.microsoft.com/office/powerpoint/2010/main" val="26629374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Originating Problem #3:</a:t>
            </a:r>
            <a:br>
              <a:rPr lang="en-US" dirty="0" smtClean="0"/>
            </a:br>
            <a:r>
              <a:rPr lang="en-US" sz="3200" dirty="0" smtClean="0"/>
              <a:t>Archived Processes &amp; Results</a:t>
            </a:r>
            <a:endParaRPr lang="en-US" sz="3200" dirty="0"/>
          </a:p>
        </p:txBody>
      </p:sp>
      <p:sp>
        <p:nvSpPr>
          <p:cNvPr id="3" name="Content Placeholder 2"/>
          <p:cNvSpPr>
            <a:spLocks noGrp="1"/>
          </p:cNvSpPr>
          <p:nvPr>
            <p:ph idx="1"/>
          </p:nvPr>
        </p:nvSpPr>
        <p:spPr/>
        <p:txBody>
          <a:bodyPr/>
          <a:lstStyle/>
          <a:p>
            <a:r>
              <a:rPr lang="en-US" dirty="0" smtClean="0"/>
              <a:t>Track the full “</a:t>
            </a:r>
            <a:r>
              <a:rPr lang="en-US" dirty="0" err="1" smtClean="0"/>
              <a:t>geneology</a:t>
            </a:r>
            <a:r>
              <a:rPr lang="en-US" dirty="0" smtClean="0"/>
              <a:t>” (computational evolution) of every number as it evolves from its origin in sensors and measurements, through all computational modeling, and mergers with other values in order to arrive at the desired distilled information.</a:t>
            </a:r>
          </a:p>
          <a:p>
            <a:endParaRPr lang="en-US" dirty="0"/>
          </a:p>
        </p:txBody>
      </p:sp>
      <p:sp>
        <p:nvSpPr>
          <p:cNvPr id="4" name="Slide Number Placeholder 3"/>
          <p:cNvSpPr>
            <a:spLocks noGrp="1"/>
          </p:cNvSpPr>
          <p:nvPr>
            <p:ph type="sldNum" sz="quarter" idx="12"/>
          </p:nvPr>
        </p:nvSpPr>
        <p:spPr/>
        <p:txBody>
          <a:bodyPr/>
          <a:lstStyle/>
          <a:p>
            <a:fld id="{92A76B80-11ED-4EDF-9E76-C1C361849401}" type="slidenum">
              <a:rPr lang="en-US" smtClean="0"/>
              <a:t>10</a:t>
            </a:fld>
            <a:endParaRPr lang="en-US"/>
          </a:p>
        </p:txBody>
      </p:sp>
    </p:spTree>
    <p:extLst>
      <p:ext uri="{BB962C8B-B14F-4D97-AF65-F5344CB8AC3E}">
        <p14:creationId xmlns:p14="http://schemas.microsoft.com/office/powerpoint/2010/main" val="2909113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Proposed Solution #3</a:t>
            </a:r>
            <a:endParaRPr lang="en-US" dirty="0"/>
          </a:p>
        </p:txBody>
      </p:sp>
      <p:sp>
        <p:nvSpPr>
          <p:cNvPr id="3" name="Content Placeholder 2"/>
          <p:cNvSpPr>
            <a:spLocks noGrp="1"/>
          </p:cNvSpPr>
          <p:nvPr>
            <p:ph idx="1"/>
          </p:nvPr>
        </p:nvSpPr>
        <p:spPr/>
        <p:txBody>
          <a:bodyPr/>
          <a:lstStyle/>
          <a:p>
            <a:r>
              <a:rPr lang="en-US" dirty="0" smtClean="0"/>
              <a:t>As each expression is computed, the MetaNumber systems archives:  </a:t>
            </a:r>
            <a:r>
              <a:rPr lang="en-US" dirty="0" err="1" smtClean="0"/>
              <a:t>userID</a:t>
            </a:r>
            <a:r>
              <a:rPr lang="en-US" dirty="0" smtClean="0"/>
              <a:t>, </a:t>
            </a:r>
            <a:r>
              <a:rPr lang="en-US" dirty="0" err="1" smtClean="0"/>
              <a:t>DateTime</a:t>
            </a:r>
            <a:r>
              <a:rPr lang="en-US" dirty="0" smtClean="0"/>
              <a:t>, </a:t>
            </a:r>
            <a:r>
              <a:rPr lang="en-US" dirty="0" err="1" smtClean="0"/>
              <a:t>Seq</a:t>
            </a:r>
            <a:r>
              <a:rPr lang="en-US" dirty="0" smtClean="0"/>
              <a:t>#, Subject, Item, </a:t>
            </a:r>
            <a:r>
              <a:rPr lang="en-US" dirty="0" err="1" smtClean="0"/>
              <a:t>ExpressionInput</a:t>
            </a:r>
            <a:r>
              <a:rPr lang="en-US" dirty="0" smtClean="0"/>
              <a:t>, </a:t>
            </a:r>
            <a:r>
              <a:rPr lang="en-US" dirty="0" err="1" smtClean="0"/>
              <a:t>ExpressionOutput</a:t>
            </a:r>
            <a:r>
              <a:rPr lang="en-US" dirty="0" smtClean="0"/>
              <a:t>, </a:t>
            </a:r>
            <a:r>
              <a:rPr lang="en-US" dirty="0" err="1" smtClean="0"/>
              <a:t>UnitCode</a:t>
            </a:r>
            <a:r>
              <a:rPr lang="en-US" dirty="0" smtClean="0"/>
              <a:t>.</a:t>
            </a:r>
          </a:p>
          <a:p>
            <a:pPr lvl="1"/>
            <a:r>
              <a:rPr lang="en-US" dirty="0" smtClean="0"/>
              <a:t>The system permits the reuse of all past expressions with [</a:t>
            </a:r>
            <a:r>
              <a:rPr lang="en-US" dirty="0" err="1" smtClean="0"/>
              <a:t>subject_item</a:t>
            </a:r>
            <a:r>
              <a:rPr lang="en-US" dirty="0" smtClean="0"/>
              <a:t>] for just the evaluated expression, or [</a:t>
            </a:r>
            <a:r>
              <a:rPr lang="en-US" dirty="0" err="1" smtClean="0"/>
              <a:t>subject_item_field</a:t>
            </a:r>
            <a:r>
              <a:rPr lang="en-US" dirty="0" smtClean="0"/>
              <a:t>] to obtain the other fields.</a:t>
            </a:r>
          </a:p>
          <a:p>
            <a:r>
              <a:rPr lang="en-US" u="sng" dirty="0" smtClean="0"/>
              <a:t>This allows one to retrace all contributing other values as well as the exact computational model itself</a:t>
            </a:r>
            <a:r>
              <a:rPr lang="en-US" dirty="0" smtClean="0"/>
              <a:t>. </a:t>
            </a:r>
          </a:p>
          <a:p>
            <a:pPr lvl="1"/>
            <a:r>
              <a:rPr lang="en-US" dirty="0" smtClean="0"/>
              <a:t>Software is under development that will retrace the entire tree of evolution of a value.</a:t>
            </a:r>
            <a:endParaRPr lang="en-US" dirty="0"/>
          </a:p>
        </p:txBody>
      </p:sp>
      <p:sp>
        <p:nvSpPr>
          <p:cNvPr id="4" name="Slide Number Placeholder 3"/>
          <p:cNvSpPr>
            <a:spLocks noGrp="1"/>
          </p:cNvSpPr>
          <p:nvPr>
            <p:ph type="sldNum" sz="quarter" idx="12"/>
          </p:nvPr>
        </p:nvSpPr>
        <p:spPr/>
        <p:txBody>
          <a:bodyPr/>
          <a:lstStyle/>
          <a:p>
            <a:fld id="{92A76B80-11ED-4EDF-9E76-C1C361849401}" type="slidenum">
              <a:rPr lang="en-US" smtClean="0"/>
              <a:t>11</a:t>
            </a:fld>
            <a:endParaRPr lang="en-US"/>
          </a:p>
        </p:txBody>
      </p:sp>
    </p:spTree>
    <p:extLst>
      <p:ext uri="{BB962C8B-B14F-4D97-AF65-F5344CB8AC3E}">
        <p14:creationId xmlns:p14="http://schemas.microsoft.com/office/powerpoint/2010/main" val="589561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Originating Problem #4</a:t>
            </a:r>
            <a:br>
              <a:rPr lang="en-US" dirty="0" smtClean="0"/>
            </a:br>
            <a:r>
              <a:rPr lang="en-US" sz="2800" dirty="0" smtClean="0"/>
              <a:t>Personal Units are Needed</a:t>
            </a:r>
            <a:endParaRPr lang="en-US" sz="4000" dirty="0"/>
          </a:p>
        </p:txBody>
      </p:sp>
      <p:sp>
        <p:nvSpPr>
          <p:cNvPr id="3" name="Content Placeholder 2"/>
          <p:cNvSpPr>
            <a:spLocks noGrp="1"/>
          </p:cNvSpPr>
          <p:nvPr>
            <p:ph idx="1"/>
          </p:nvPr>
        </p:nvSpPr>
        <p:spPr/>
        <p:txBody>
          <a:bodyPr/>
          <a:lstStyle/>
          <a:p>
            <a:r>
              <a:rPr lang="en-US" dirty="0" smtClean="0"/>
              <a:t>Both groups and individual users often need units that are natural to their field of work.  </a:t>
            </a:r>
          </a:p>
          <a:p>
            <a:r>
              <a:rPr lang="en-US" dirty="0" smtClean="0"/>
              <a:t>For example astronomers need to use units of the astronomical unit, parsec, lightyear, and the solar mass.</a:t>
            </a:r>
            <a:endParaRPr lang="en-US" dirty="0"/>
          </a:p>
        </p:txBody>
      </p:sp>
      <p:sp>
        <p:nvSpPr>
          <p:cNvPr id="4" name="Slide Number Placeholder 3"/>
          <p:cNvSpPr>
            <a:spLocks noGrp="1"/>
          </p:cNvSpPr>
          <p:nvPr>
            <p:ph type="sldNum" sz="quarter" idx="12"/>
          </p:nvPr>
        </p:nvSpPr>
        <p:spPr/>
        <p:txBody>
          <a:bodyPr/>
          <a:lstStyle/>
          <a:p>
            <a:fld id="{92A76B80-11ED-4EDF-9E76-C1C361849401}" type="slidenum">
              <a:rPr lang="en-US" smtClean="0"/>
              <a:t>12</a:t>
            </a:fld>
            <a:endParaRPr lang="en-US"/>
          </a:p>
        </p:txBody>
      </p:sp>
    </p:spTree>
    <p:extLst>
      <p:ext uri="{BB962C8B-B14F-4D97-AF65-F5344CB8AC3E}">
        <p14:creationId xmlns:p14="http://schemas.microsoft.com/office/powerpoint/2010/main" val="3067339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Solution #4</a:t>
            </a:r>
            <a:endParaRPr lang="en-US" dirty="0"/>
          </a:p>
        </p:txBody>
      </p:sp>
      <p:sp>
        <p:nvSpPr>
          <p:cNvPr id="3" name="Content Placeholder 2"/>
          <p:cNvSpPr>
            <a:spLocks noGrp="1"/>
          </p:cNvSpPr>
          <p:nvPr>
            <p:ph idx="1"/>
          </p:nvPr>
        </p:nvSpPr>
        <p:spPr/>
        <p:txBody>
          <a:bodyPr/>
          <a:lstStyle/>
          <a:p>
            <a:r>
              <a:rPr lang="en-US" dirty="0" smtClean="0"/>
              <a:t>MetaNumber users can easily define units and constants for their private use such as [my_viscosity_metric1]</a:t>
            </a:r>
          </a:p>
          <a:p>
            <a:pPr lvl="1"/>
            <a:r>
              <a:rPr lang="en-US" dirty="0" smtClean="0"/>
              <a:t>This is especially useful in construction, manufacturing, health sciences, engineering, and environmental science.  </a:t>
            </a:r>
            <a:endParaRPr lang="en-US" dirty="0"/>
          </a:p>
        </p:txBody>
      </p:sp>
      <p:sp>
        <p:nvSpPr>
          <p:cNvPr id="4" name="Slide Number Placeholder 3"/>
          <p:cNvSpPr>
            <a:spLocks noGrp="1"/>
          </p:cNvSpPr>
          <p:nvPr>
            <p:ph type="sldNum" sz="quarter" idx="12"/>
          </p:nvPr>
        </p:nvSpPr>
        <p:spPr/>
        <p:txBody>
          <a:bodyPr/>
          <a:lstStyle/>
          <a:p>
            <a:fld id="{92A76B80-11ED-4EDF-9E76-C1C361849401}" type="slidenum">
              <a:rPr lang="en-US" smtClean="0"/>
              <a:t>13</a:t>
            </a:fld>
            <a:endParaRPr lang="en-US"/>
          </a:p>
        </p:txBody>
      </p:sp>
    </p:spTree>
    <p:extLst>
      <p:ext uri="{BB962C8B-B14F-4D97-AF65-F5344CB8AC3E}">
        <p14:creationId xmlns:p14="http://schemas.microsoft.com/office/powerpoint/2010/main" val="363263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MetaNumber is:</a:t>
            </a:r>
            <a:endParaRPr lang="en-US" dirty="0"/>
          </a:p>
        </p:txBody>
      </p:sp>
      <p:sp>
        <p:nvSpPr>
          <p:cNvPr id="3" name="Content Placeholder 2"/>
          <p:cNvSpPr>
            <a:spLocks noGrp="1"/>
          </p:cNvSpPr>
          <p:nvPr>
            <p:ph idx="1"/>
          </p:nvPr>
        </p:nvSpPr>
        <p:spPr/>
        <p:txBody>
          <a:bodyPr/>
          <a:lstStyle/>
          <a:p>
            <a:r>
              <a:rPr lang="en-US" dirty="0"/>
              <a:t>A browser based computing environment </a:t>
            </a:r>
            <a:endParaRPr lang="en-US" dirty="0" smtClean="0"/>
          </a:p>
          <a:p>
            <a:pPr lvl="2"/>
            <a:r>
              <a:rPr lang="en-US" dirty="0" smtClean="0"/>
              <a:t>providing </a:t>
            </a:r>
            <a:r>
              <a:rPr lang="en-US" dirty="0"/>
              <a:t>full computational management of:</a:t>
            </a:r>
          </a:p>
          <a:p>
            <a:pPr lvl="1"/>
            <a:r>
              <a:rPr lang="en-US" b="1" dirty="0"/>
              <a:t>Units &amp; automatic dimensional analysis,</a:t>
            </a:r>
            <a:endParaRPr lang="en-US" dirty="0"/>
          </a:p>
          <a:p>
            <a:pPr lvl="1"/>
            <a:r>
              <a:rPr lang="en-US" b="1" dirty="0"/>
              <a:t>Numerical uncertainty &amp; error analysis, &amp;</a:t>
            </a:r>
            <a:endParaRPr lang="en-US" dirty="0"/>
          </a:p>
          <a:p>
            <a:pPr lvl="1"/>
            <a:r>
              <a:rPr lang="en-US" b="1" dirty="0"/>
              <a:t>Metadata tags and unlimited metadata, </a:t>
            </a:r>
            <a:endParaRPr lang="en-US" dirty="0"/>
          </a:p>
          <a:p>
            <a:r>
              <a:rPr lang="en-US" dirty="0" smtClean="0"/>
              <a:t>attached </a:t>
            </a:r>
            <a:r>
              <a:rPr lang="en-US" dirty="0"/>
              <a:t>to every numerical value </a:t>
            </a:r>
            <a:r>
              <a:rPr lang="en-US" dirty="0" smtClean="0"/>
              <a:t>and</a:t>
            </a:r>
          </a:p>
          <a:p>
            <a:pPr lvl="2"/>
            <a:r>
              <a:rPr lang="en-US" dirty="0" smtClean="0"/>
              <a:t> </a:t>
            </a:r>
            <a:r>
              <a:rPr lang="en-US" dirty="0"/>
              <a:t>automatically computed and tracked</a:t>
            </a:r>
            <a:r>
              <a:rPr lang="en-US" dirty="0" smtClean="0"/>
              <a:t>.</a:t>
            </a:r>
          </a:p>
          <a:p>
            <a:r>
              <a:rPr lang="en-US" dirty="0" smtClean="0"/>
              <a:t>It has the form:</a:t>
            </a:r>
          </a:p>
          <a:p>
            <a:pPr lvl="1"/>
            <a:r>
              <a:rPr lang="en-US" dirty="0" smtClean="0"/>
              <a:t>Value * Accuracy * Units * Metadata  </a:t>
            </a:r>
          </a:p>
          <a:p>
            <a:pPr lvl="1"/>
            <a:r>
              <a:rPr lang="en-US" dirty="0" smtClean="0"/>
              <a:t>3.4567e5 * z3 * kg/m3 </a:t>
            </a:r>
          </a:p>
          <a:p>
            <a:pPr lvl="2"/>
            <a:r>
              <a:rPr lang="en-US" dirty="0" smtClean="0"/>
              <a:t>z3 implies there are 3 significant digits</a:t>
            </a:r>
          </a:p>
          <a:p>
            <a:pPr lvl="2"/>
            <a:r>
              <a:rPr lang="en-US" dirty="0" smtClean="0"/>
              <a:t>Optional metadata might be:   </a:t>
            </a:r>
            <a:r>
              <a:rPr lang="en-US" dirty="0"/>
              <a:t>* {K7 Alloy density | temp = 420*k}</a:t>
            </a:r>
          </a:p>
          <a:p>
            <a:pPr lvl="2"/>
            <a:endParaRPr lang="en-US" dirty="0"/>
          </a:p>
        </p:txBody>
      </p:sp>
      <p:sp>
        <p:nvSpPr>
          <p:cNvPr id="4" name="Slide Number Placeholder 3"/>
          <p:cNvSpPr>
            <a:spLocks noGrp="1"/>
          </p:cNvSpPr>
          <p:nvPr>
            <p:ph type="sldNum" sz="quarter" idx="12"/>
          </p:nvPr>
        </p:nvSpPr>
        <p:spPr/>
        <p:txBody>
          <a:bodyPr/>
          <a:lstStyle/>
          <a:p>
            <a:fld id="{92A76B80-11ED-4EDF-9E76-C1C361849401}" type="slidenum">
              <a:rPr lang="en-US" smtClean="0"/>
              <a:t>14</a:t>
            </a:fld>
            <a:endParaRPr lang="en-US"/>
          </a:p>
        </p:txBody>
      </p:sp>
    </p:spTree>
    <p:extLst>
      <p:ext uri="{BB962C8B-B14F-4D97-AF65-F5344CB8AC3E}">
        <p14:creationId xmlns:p14="http://schemas.microsoft.com/office/powerpoint/2010/main" val="26651485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Our Objectives</a:t>
            </a:r>
            <a:r>
              <a:rPr lang="en-US" b="1" dirty="0" smtClean="0"/>
              <a:t>:</a:t>
            </a:r>
            <a:endParaRPr lang="en-US" dirty="0"/>
          </a:p>
        </p:txBody>
      </p:sp>
      <p:sp>
        <p:nvSpPr>
          <p:cNvPr id="3" name="Content Placeholder 2"/>
          <p:cNvSpPr>
            <a:spLocks noGrp="1"/>
          </p:cNvSpPr>
          <p:nvPr>
            <p:ph idx="1"/>
          </p:nvPr>
        </p:nvSpPr>
        <p:spPr>
          <a:xfrm>
            <a:off x="381000" y="1600200"/>
            <a:ext cx="7620000" cy="4800600"/>
          </a:xfrm>
        </p:spPr>
        <p:txBody>
          <a:bodyPr>
            <a:normAutofit/>
          </a:bodyPr>
          <a:lstStyle/>
          <a:p>
            <a:pPr marL="685800"/>
            <a:r>
              <a:rPr lang="en-US" dirty="0"/>
              <a:t>Define and codify a MetaNumber standard for all  numerical  values  by</a:t>
            </a:r>
          </a:p>
          <a:p>
            <a:pPr marL="982980" lvl="1"/>
            <a:r>
              <a:rPr lang="en-US" sz="2200" dirty="0"/>
              <a:t>attaching accuracy, units, &amp; metadata to every numerical value.</a:t>
            </a:r>
          </a:p>
          <a:p>
            <a:pPr marL="685800"/>
            <a:r>
              <a:rPr lang="en-US" dirty="0"/>
              <a:t>Thus lay a foundation for </a:t>
            </a:r>
          </a:p>
          <a:p>
            <a:pPr marL="982980" lvl="1"/>
            <a:r>
              <a:rPr lang="en-US" sz="2200" dirty="0"/>
              <a:t>Automatic data exchange </a:t>
            </a:r>
          </a:p>
          <a:p>
            <a:pPr marL="982980" lvl="1"/>
            <a:r>
              <a:rPr lang="en-US" sz="2200" dirty="0"/>
              <a:t>Automatic processing of all dimensional  analysis &amp; uncertainty</a:t>
            </a:r>
          </a:p>
          <a:p>
            <a:pPr marL="982980" lvl="1"/>
            <a:r>
              <a:rPr lang="en-US" sz="2200" dirty="0"/>
              <a:t>Automatic tracking of all associated metadata and tags</a:t>
            </a:r>
          </a:p>
          <a:p>
            <a:pPr marL="685800"/>
            <a:r>
              <a:rPr lang="en-US" dirty="0"/>
              <a:t>All numeric data to be readable by humans and computers.</a:t>
            </a:r>
          </a:p>
          <a:p>
            <a:pPr marL="685800"/>
            <a:r>
              <a:rPr lang="en-US" dirty="0"/>
              <a:t>Develop this standard to </a:t>
            </a:r>
            <a:r>
              <a:rPr lang="en-US" dirty="0" smtClean="0"/>
              <a:t>be </a:t>
            </a:r>
            <a:r>
              <a:rPr lang="en-US" u="sng" dirty="0" smtClean="0"/>
              <a:t>optimal in space and speed</a:t>
            </a:r>
            <a:endParaRPr lang="en-US" u="sng" dirty="0"/>
          </a:p>
        </p:txBody>
      </p:sp>
      <p:sp>
        <p:nvSpPr>
          <p:cNvPr id="4" name="Slide Number Placeholder 3"/>
          <p:cNvSpPr>
            <a:spLocks noGrp="1"/>
          </p:cNvSpPr>
          <p:nvPr>
            <p:ph type="sldNum" sz="quarter" idx="12"/>
          </p:nvPr>
        </p:nvSpPr>
        <p:spPr/>
        <p:txBody>
          <a:bodyPr/>
          <a:lstStyle/>
          <a:p>
            <a:fld id="{92A76B80-11ED-4EDF-9E76-C1C361849401}" type="slidenum">
              <a:rPr lang="en-US" smtClean="0"/>
              <a:t>15</a:t>
            </a:fld>
            <a:endParaRPr lang="en-US"/>
          </a:p>
        </p:txBody>
      </p:sp>
    </p:spTree>
    <p:extLst>
      <p:ext uri="{BB962C8B-B14F-4D97-AF65-F5344CB8AC3E}">
        <p14:creationId xmlns:p14="http://schemas.microsoft.com/office/powerpoint/2010/main" val="2462662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 for Unit Standards:</a:t>
            </a:r>
            <a:endParaRPr lang="en-US" dirty="0"/>
          </a:p>
        </p:txBody>
      </p:sp>
      <p:sp>
        <p:nvSpPr>
          <p:cNvPr id="3" name="Content Placeholder 2"/>
          <p:cNvSpPr>
            <a:spLocks noGrp="1"/>
          </p:cNvSpPr>
          <p:nvPr>
            <p:ph idx="1"/>
          </p:nvPr>
        </p:nvSpPr>
        <p:spPr/>
        <p:txBody>
          <a:bodyPr>
            <a:normAutofit lnSpcReduction="10000"/>
          </a:bodyPr>
          <a:lstStyle/>
          <a:p>
            <a:r>
              <a:rPr lang="en-US" dirty="0" smtClean="0"/>
              <a:t>Case: Modern computer languages use case sensitive variables </a:t>
            </a:r>
          </a:p>
          <a:p>
            <a:pPr lvl="1"/>
            <a:r>
              <a:rPr lang="en-US" dirty="0" smtClean="0"/>
              <a:t>The standard is to use lower case </a:t>
            </a:r>
          </a:p>
          <a:p>
            <a:pPr lvl="1"/>
            <a:r>
              <a:rPr lang="en-US" dirty="0" smtClean="0"/>
              <a:t>Capitalization of “Named” units is not necessary &amp; confusing</a:t>
            </a:r>
          </a:p>
          <a:p>
            <a:pPr lvl="1"/>
            <a:r>
              <a:rPr lang="en-US" dirty="0" smtClean="0"/>
              <a:t>Thus use ampere=amp=a rather than Ampere</a:t>
            </a:r>
          </a:p>
          <a:p>
            <a:r>
              <a:rPr lang="en-US" dirty="0" smtClean="0"/>
              <a:t>Singular: Use the singular form of speech for each unit.</a:t>
            </a:r>
          </a:p>
          <a:p>
            <a:r>
              <a:rPr lang="en-US" dirty="0" smtClean="0"/>
              <a:t>Font: The use of fonts is not uniform among computers and languages </a:t>
            </a:r>
          </a:p>
          <a:p>
            <a:pPr lvl="1"/>
            <a:r>
              <a:rPr lang="en-US" dirty="0" smtClean="0"/>
              <a:t>Thus subscript, superscript, Greek, symbol, and special characters can lead to ambiguity when it is not necessary.</a:t>
            </a:r>
          </a:p>
          <a:p>
            <a:pPr lvl="1"/>
            <a:r>
              <a:rPr lang="en-US" dirty="0" smtClean="0"/>
              <a:t>Thus use </a:t>
            </a:r>
            <a:r>
              <a:rPr lang="en-US" dirty="0" err="1" smtClean="0"/>
              <a:t>hb</a:t>
            </a:r>
            <a:r>
              <a:rPr lang="en-US" dirty="0" smtClean="0"/>
              <a:t> rather than ħ, and ohm rather than </a:t>
            </a:r>
            <a:r>
              <a:rPr lang="el-GR" dirty="0" smtClean="0"/>
              <a:t>Ω</a:t>
            </a:r>
            <a:endParaRPr lang="en-US" dirty="0" smtClean="0"/>
          </a:p>
          <a:p>
            <a:pPr lvl="1"/>
            <a:r>
              <a:rPr lang="en-US" dirty="0" smtClean="0"/>
              <a:t>Use m3 and m_3 rather than m</a:t>
            </a:r>
            <a:r>
              <a:rPr lang="en-US" baseline="30000" dirty="0" smtClean="0"/>
              <a:t>3</a:t>
            </a:r>
            <a:r>
              <a:rPr lang="en-US" dirty="0" smtClean="0"/>
              <a:t> and m</a:t>
            </a:r>
            <a:r>
              <a:rPr lang="en-US" baseline="30000" dirty="0" smtClean="0"/>
              <a:t>-3</a:t>
            </a:r>
          </a:p>
          <a:p>
            <a:r>
              <a:rPr lang="en-US" dirty="0"/>
              <a:t>Our algorithm </a:t>
            </a:r>
            <a:r>
              <a:rPr lang="en-US" dirty="0" smtClean="0"/>
              <a:t>for dimensional analysis uses units as variables</a:t>
            </a:r>
          </a:p>
          <a:p>
            <a:pPr lvl="1"/>
            <a:r>
              <a:rPr lang="en-US" dirty="0" smtClean="0"/>
              <a:t>And follows standard algebraic formats:  3.4*inch+2.1*</a:t>
            </a:r>
            <a:r>
              <a:rPr lang="en-US" dirty="0" err="1" smtClean="0"/>
              <a:t>ft</a:t>
            </a:r>
            <a:endParaRPr lang="en-US" dirty="0"/>
          </a:p>
        </p:txBody>
      </p:sp>
      <p:sp>
        <p:nvSpPr>
          <p:cNvPr id="4" name="Slide Number Placeholder 3"/>
          <p:cNvSpPr>
            <a:spLocks noGrp="1"/>
          </p:cNvSpPr>
          <p:nvPr>
            <p:ph type="sldNum" sz="quarter" idx="12"/>
          </p:nvPr>
        </p:nvSpPr>
        <p:spPr/>
        <p:txBody>
          <a:bodyPr/>
          <a:lstStyle/>
          <a:p>
            <a:fld id="{92A76B80-11ED-4EDF-9E76-C1C361849401}" type="slidenum">
              <a:rPr lang="en-US" smtClean="0"/>
              <a:t>16</a:t>
            </a:fld>
            <a:endParaRPr lang="en-US"/>
          </a:p>
        </p:txBody>
      </p:sp>
    </p:spTree>
    <p:extLst>
      <p:ext uri="{BB962C8B-B14F-4D97-AF65-F5344CB8AC3E}">
        <p14:creationId xmlns:p14="http://schemas.microsoft.com/office/powerpoint/2010/main" val="31041158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Unit </a:t>
            </a:r>
            <a:r>
              <a:rPr lang="en-US" b="1" dirty="0" smtClean="0"/>
              <a:t>Names</a:t>
            </a:r>
            <a:endParaRPr lang="en-US" dirty="0"/>
          </a:p>
        </p:txBody>
      </p:sp>
      <p:sp>
        <p:nvSpPr>
          <p:cNvPr id="3" name="Content Placeholder 2"/>
          <p:cNvSpPr>
            <a:spLocks noGrp="1"/>
          </p:cNvSpPr>
          <p:nvPr>
            <p:ph idx="1"/>
          </p:nvPr>
        </p:nvSpPr>
        <p:spPr/>
        <p:txBody>
          <a:bodyPr>
            <a:normAutofit/>
          </a:bodyPr>
          <a:lstStyle/>
          <a:p>
            <a:pPr lvl="0"/>
            <a:r>
              <a:rPr lang="en-US" dirty="0" smtClean="0"/>
              <a:t>Are:</a:t>
            </a:r>
          </a:p>
          <a:p>
            <a:pPr lvl="1"/>
            <a:r>
              <a:rPr lang="en-US" dirty="0" smtClean="0"/>
              <a:t> </a:t>
            </a:r>
            <a:r>
              <a:rPr lang="en-US" dirty="0"/>
              <a:t>always lower case, </a:t>
            </a:r>
            <a:endParaRPr lang="en-US" dirty="0" smtClean="0"/>
          </a:p>
          <a:p>
            <a:pPr lvl="1"/>
            <a:r>
              <a:rPr lang="en-US" dirty="0" smtClean="0"/>
              <a:t>ANSII </a:t>
            </a:r>
            <a:r>
              <a:rPr lang="en-US" dirty="0"/>
              <a:t>alphanumeric, </a:t>
            </a:r>
            <a:endParaRPr lang="en-US" dirty="0" smtClean="0"/>
          </a:p>
          <a:p>
            <a:pPr lvl="1"/>
            <a:r>
              <a:rPr lang="en-US" dirty="0" smtClean="0"/>
              <a:t>in </a:t>
            </a:r>
            <a:r>
              <a:rPr lang="en-US" dirty="0"/>
              <a:t>the singular, </a:t>
            </a:r>
            <a:endParaRPr lang="en-US" dirty="0" smtClean="0"/>
          </a:p>
          <a:p>
            <a:pPr lvl="1"/>
            <a:r>
              <a:rPr lang="en-US" dirty="0" smtClean="0"/>
              <a:t>without </a:t>
            </a:r>
            <a:r>
              <a:rPr lang="en-US" dirty="0"/>
              <a:t>subscripts or superscripts </a:t>
            </a:r>
            <a:endParaRPr lang="en-US" dirty="0" smtClean="0"/>
          </a:p>
          <a:p>
            <a:pPr lvl="1"/>
            <a:r>
              <a:rPr lang="en-US" dirty="0" smtClean="0"/>
              <a:t>Without any </a:t>
            </a:r>
            <a:r>
              <a:rPr lang="en-US" dirty="0"/>
              <a:t>special or foreign characters (such as Greek Ω or ħ).</a:t>
            </a:r>
          </a:p>
          <a:p>
            <a:pPr lvl="0"/>
            <a:r>
              <a:rPr lang="en-US" dirty="0"/>
              <a:t>Can be mixed in any valid manner.  </a:t>
            </a:r>
            <a:endParaRPr lang="en-US" dirty="0" smtClean="0"/>
          </a:p>
          <a:p>
            <a:pPr lvl="0"/>
            <a:r>
              <a:rPr lang="en-US" dirty="0" smtClean="0"/>
              <a:t>Metric </a:t>
            </a:r>
            <a:r>
              <a:rPr lang="en-US" dirty="0"/>
              <a:t>(SI) units are the returned default. </a:t>
            </a:r>
            <a:endParaRPr lang="en-US" dirty="0" smtClean="0"/>
          </a:p>
          <a:p>
            <a:pPr lvl="0"/>
            <a:r>
              <a:rPr lang="en-US" dirty="0" smtClean="0"/>
              <a:t>But </a:t>
            </a:r>
            <a:r>
              <a:rPr lang="en-US" dirty="0"/>
              <a:t>(expression) ! (units desired) can return a result in any units desired.  </a:t>
            </a:r>
            <a:endParaRPr lang="en-US" dirty="0" smtClean="0"/>
          </a:p>
          <a:p>
            <a:pPr lvl="0"/>
            <a:r>
              <a:rPr lang="en-US" dirty="0" smtClean="0"/>
              <a:t>Errors </a:t>
            </a:r>
            <a:r>
              <a:rPr lang="en-US" dirty="0"/>
              <a:t>and invalid forms are trapped and flagged</a:t>
            </a:r>
            <a:r>
              <a:rPr lang="en-US" dirty="0" smtClean="0"/>
              <a:t>.</a:t>
            </a:r>
            <a:endParaRPr lang="en-US" dirty="0"/>
          </a:p>
        </p:txBody>
      </p:sp>
      <p:sp>
        <p:nvSpPr>
          <p:cNvPr id="4" name="Slide Number Placeholder 3"/>
          <p:cNvSpPr>
            <a:spLocks noGrp="1"/>
          </p:cNvSpPr>
          <p:nvPr>
            <p:ph type="sldNum" sz="quarter" idx="12"/>
          </p:nvPr>
        </p:nvSpPr>
        <p:spPr/>
        <p:txBody>
          <a:bodyPr/>
          <a:lstStyle/>
          <a:p>
            <a:fld id="{92A76B80-11ED-4EDF-9E76-C1C361849401}" type="slidenum">
              <a:rPr lang="en-US" smtClean="0"/>
              <a:t>17</a:t>
            </a:fld>
            <a:endParaRPr lang="en-US"/>
          </a:p>
        </p:txBody>
      </p:sp>
    </p:spTree>
    <p:extLst>
      <p:ext uri="{BB962C8B-B14F-4D97-AF65-F5344CB8AC3E}">
        <p14:creationId xmlns:p14="http://schemas.microsoft.com/office/powerpoint/2010/main" val="22384289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Metric (SI) basic units </a:t>
            </a:r>
            <a:r>
              <a:rPr lang="en-US" sz="4000" dirty="0" smtClean="0"/>
              <a:t>are the Default</a:t>
            </a:r>
            <a:r>
              <a:rPr lang="en-US" dirty="0" smtClean="0"/>
              <a:t/>
            </a:r>
            <a:br>
              <a:rPr lang="en-US" dirty="0" smtClean="0"/>
            </a:br>
            <a:r>
              <a:rPr lang="en-US" sz="3100" dirty="0" smtClean="0"/>
              <a:t>(</a:t>
            </a:r>
            <a:r>
              <a:rPr lang="en-US" sz="3100" dirty="0"/>
              <a:t>with allowed abbreviations) </a:t>
            </a:r>
            <a:r>
              <a:rPr lang="en-US" sz="3100" dirty="0" smtClean="0"/>
              <a:t>are</a:t>
            </a:r>
            <a:endParaRPr lang="en-US" sz="3100" dirty="0"/>
          </a:p>
        </p:txBody>
      </p:sp>
      <p:sp>
        <p:nvSpPr>
          <p:cNvPr id="3" name="Content Placeholder 2"/>
          <p:cNvSpPr>
            <a:spLocks noGrp="1"/>
          </p:cNvSpPr>
          <p:nvPr>
            <p:ph idx="1"/>
          </p:nvPr>
        </p:nvSpPr>
        <p:spPr/>
        <p:txBody>
          <a:bodyPr/>
          <a:lstStyle/>
          <a:p>
            <a:r>
              <a:rPr lang="en-US" dirty="0"/>
              <a:t>Length:   	</a:t>
            </a:r>
            <a:r>
              <a:rPr lang="en-US" dirty="0" smtClean="0"/>
              <a:t>	meter</a:t>
            </a:r>
            <a:r>
              <a:rPr lang="en-US" dirty="0"/>
              <a:t>, m </a:t>
            </a:r>
          </a:p>
          <a:p>
            <a:r>
              <a:rPr lang="en-US" dirty="0" smtClean="0"/>
              <a:t>Time</a:t>
            </a:r>
            <a:r>
              <a:rPr lang="en-US" dirty="0"/>
              <a:t>:	    	</a:t>
            </a:r>
            <a:r>
              <a:rPr lang="en-US" dirty="0" smtClean="0"/>
              <a:t>second</a:t>
            </a:r>
            <a:r>
              <a:rPr lang="en-US" dirty="0"/>
              <a:t>, sec, s</a:t>
            </a:r>
          </a:p>
          <a:p>
            <a:r>
              <a:rPr lang="en-US" dirty="0" smtClean="0"/>
              <a:t>Mass</a:t>
            </a:r>
            <a:r>
              <a:rPr lang="en-US" dirty="0"/>
              <a:t>: 	    	</a:t>
            </a:r>
            <a:r>
              <a:rPr lang="en-US" dirty="0" smtClean="0"/>
              <a:t>kilogram</a:t>
            </a:r>
            <a:r>
              <a:rPr lang="en-US" dirty="0"/>
              <a:t>, kg</a:t>
            </a:r>
          </a:p>
          <a:p>
            <a:r>
              <a:rPr lang="en-US" dirty="0" smtClean="0"/>
              <a:t>Current</a:t>
            </a:r>
            <a:r>
              <a:rPr lang="en-US" dirty="0"/>
              <a:t>:   	</a:t>
            </a:r>
            <a:r>
              <a:rPr lang="en-US" dirty="0" smtClean="0"/>
              <a:t>	ampere</a:t>
            </a:r>
            <a:r>
              <a:rPr lang="en-US" dirty="0"/>
              <a:t>, amp, a</a:t>
            </a:r>
          </a:p>
          <a:p>
            <a:r>
              <a:rPr lang="en-US" dirty="0" smtClean="0"/>
              <a:t>Temperature</a:t>
            </a:r>
            <a:r>
              <a:rPr lang="en-US" dirty="0"/>
              <a:t>:  	kelvin, k</a:t>
            </a:r>
          </a:p>
          <a:p>
            <a:r>
              <a:rPr lang="en-US" dirty="0" smtClean="0"/>
              <a:t>Luminous Intensity:   candela</a:t>
            </a:r>
            <a:r>
              <a:rPr lang="en-US" dirty="0"/>
              <a:t>, </a:t>
            </a:r>
            <a:r>
              <a:rPr lang="en-US" dirty="0" smtClean="0"/>
              <a:t>cd</a:t>
            </a:r>
          </a:p>
          <a:p>
            <a:endParaRPr lang="en-US" dirty="0"/>
          </a:p>
          <a:p>
            <a:r>
              <a:rPr lang="en-US" dirty="0" smtClean="0"/>
              <a:t>Auxiliary:</a:t>
            </a:r>
            <a:endParaRPr lang="en-US" dirty="0" smtClean="0"/>
          </a:p>
          <a:p>
            <a:pPr lvl="1"/>
            <a:r>
              <a:rPr lang="en-US" dirty="0" smtClean="0"/>
              <a:t>Quantity of Substance:	mole</a:t>
            </a:r>
          </a:p>
          <a:p>
            <a:pPr lvl="1"/>
            <a:r>
              <a:rPr lang="en-US" dirty="0" smtClean="0"/>
              <a:t>Plane angle:		radian</a:t>
            </a:r>
          </a:p>
          <a:p>
            <a:pPr lvl="1"/>
            <a:r>
              <a:rPr lang="en-US" dirty="0" smtClean="0"/>
              <a:t>Solid angle:			</a:t>
            </a:r>
            <a:r>
              <a:rPr lang="en-US" dirty="0" err="1" smtClean="0"/>
              <a:t>steradian</a:t>
            </a:r>
            <a:endParaRPr lang="en-US" dirty="0"/>
          </a:p>
        </p:txBody>
      </p:sp>
      <p:sp>
        <p:nvSpPr>
          <p:cNvPr id="4" name="Slide Number Placeholder 3"/>
          <p:cNvSpPr>
            <a:spLocks noGrp="1"/>
          </p:cNvSpPr>
          <p:nvPr>
            <p:ph type="sldNum" sz="quarter" idx="12"/>
          </p:nvPr>
        </p:nvSpPr>
        <p:spPr/>
        <p:txBody>
          <a:bodyPr/>
          <a:lstStyle/>
          <a:p>
            <a:fld id="{92A76B80-11ED-4EDF-9E76-C1C361849401}" type="slidenum">
              <a:rPr lang="en-US" smtClean="0"/>
              <a:t>18</a:t>
            </a:fld>
            <a:endParaRPr lang="en-US"/>
          </a:p>
        </p:txBody>
      </p:sp>
    </p:spTree>
    <p:extLst>
      <p:ext uri="{BB962C8B-B14F-4D97-AF65-F5344CB8AC3E}">
        <p14:creationId xmlns:p14="http://schemas.microsoft.com/office/powerpoint/2010/main" val="25225611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Optional </a:t>
            </a:r>
            <a:r>
              <a:rPr lang="en-US" dirty="0" smtClean="0"/>
              <a:t>Additional </a:t>
            </a:r>
            <a:br>
              <a:rPr lang="en-US" dirty="0" smtClean="0"/>
            </a:br>
            <a:r>
              <a:rPr lang="en-US" dirty="0" smtClean="0"/>
              <a:t>Fundamental Units</a:t>
            </a:r>
            <a:endParaRPr lang="en-US" dirty="0"/>
          </a:p>
        </p:txBody>
      </p:sp>
      <p:sp>
        <p:nvSpPr>
          <p:cNvPr id="3" name="Content Placeholder 2"/>
          <p:cNvSpPr>
            <a:spLocks noGrp="1"/>
          </p:cNvSpPr>
          <p:nvPr>
            <p:ph idx="1"/>
          </p:nvPr>
        </p:nvSpPr>
        <p:spPr/>
        <p:txBody>
          <a:bodyPr/>
          <a:lstStyle/>
          <a:p>
            <a:r>
              <a:rPr lang="en-US" dirty="0"/>
              <a:t>Bit of information (1/0):  </a:t>
            </a:r>
            <a:r>
              <a:rPr lang="en-US" dirty="0" smtClean="0"/>
              <a:t>  	bit, b</a:t>
            </a:r>
            <a:endParaRPr lang="en-US" dirty="0"/>
          </a:p>
          <a:p>
            <a:r>
              <a:rPr lang="en-US" dirty="0" smtClean="0"/>
              <a:t>Person</a:t>
            </a:r>
            <a:r>
              <a:rPr lang="en-US" dirty="0"/>
              <a:t>: 		</a:t>
            </a:r>
            <a:r>
              <a:rPr lang="en-US" dirty="0" smtClean="0"/>
              <a:t>	person</a:t>
            </a:r>
            <a:r>
              <a:rPr lang="en-US" dirty="0"/>
              <a:t>, p</a:t>
            </a:r>
          </a:p>
          <a:p>
            <a:r>
              <a:rPr lang="en-US" dirty="0" smtClean="0"/>
              <a:t>Value </a:t>
            </a:r>
            <a:r>
              <a:rPr lang="en-US" dirty="0"/>
              <a:t>(US Dollar) 	</a:t>
            </a:r>
            <a:r>
              <a:rPr lang="en-US" dirty="0" smtClean="0"/>
              <a:t>	dollar</a:t>
            </a:r>
            <a:r>
              <a:rPr lang="en-US" dirty="0"/>
              <a:t>, usd, d</a:t>
            </a:r>
          </a:p>
          <a:p>
            <a:pPr lvl="2"/>
            <a:r>
              <a:rPr lang="en-US" dirty="0"/>
              <a:t>    These three optionally extend the SI system. </a:t>
            </a:r>
          </a:p>
          <a:p>
            <a:r>
              <a:rPr lang="en-US" dirty="0"/>
              <a:t>About 600 units, constants, prefixes, and abbreviations are contained in the </a:t>
            </a:r>
            <a:r>
              <a:rPr lang="en-US" dirty="0" smtClean="0"/>
              <a:t>MetaNumber </a:t>
            </a:r>
            <a:r>
              <a:rPr lang="en-US" dirty="0"/>
              <a:t>software. </a:t>
            </a:r>
            <a:endParaRPr lang="en-US" dirty="0" smtClean="0"/>
          </a:p>
          <a:p>
            <a:r>
              <a:rPr lang="en-US" dirty="0" smtClean="0"/>
              <a:t>Unlimited additional unit names and constants are listed in the adjoined data tables.</a:t>
            </a:r>
            <a:endParaRPr lang="en-US" dirty="0"/>
          </a:p>
        </p:txBody>
      </p:sp>
      <p:sp>
        <p:nvSpPr>
          <p:cNvPr id="4" name="Slide Number Placeholder 3"/>
          <p:cNvSpPr>
            <a:spLocks noGrp="1"/>
          </p:cNvSpPr>
          <p:nvPr>
            <p:ph type="sldNum" sz="quarter" idx="12"/>
          </p:nvPr>
        </p:nvSpPr>
        <p:spPr/>
        <p:txBody>
          <a:bodyPr/>
          <a:lstStyle/>
          <a:p>
            <a:fld id="{92A76B80-11ED-4EDF-9E76-C1C361849401}" type="slidenum">
              <a:rPr lang="en-US" smtClean="0"/>
              <a:t>19</a:t>
            </a:fld>
            <a:endParaRPr lang="en-US"/>
          </a:p>
        </p:txBody>
      </p:sp>
    </p:spTree>
    <p:extLst>
      <p:ext uri="{BB962C8B-B14F-4D97-AF65-F5344CB8AC3E}">
        <p14:creationId xmlns:p14="http://schemas.microsoft.com/office/powerpoint/2010/main" val="4156115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“Numbers serve to discipline rhetoric. Without them, it is too easy for a writer, or a reader, to follow flights of fantasy, to ignore the world as it is, and to remold it nearer to the heart’s desire.”  		</a:t>
            </a:r>
          </a:p>
          <a:p>
            <a:pPr lvl="1" algn="r"/>
            <a:r>
              <a:rPr lang="en-US" dirty="0"/>
              <a:t>Ralph Waldo Emerson</a:t>
            </a:r>
          </a:p>
        </p:txBody>
      </p:sp>
      <p:sp>
        <p:nvSpPr>
          <p:cNvPr id="4" name="Slide Number Placeholder 3"/>
          <p:cNvSpPr>
            <a:spLocks noGrp="1"/>
          </p:cNvSpPr>
          <p:nvPr>
            <p:ph type="sldNum" sz="quarter" idx="12"/>
          </p:nvPr>
        </p:nvSpPr>
        <p:spPr/>
        <p:txBody>
          <a:bodyPr/>
          <a:lstStyle/>
          <a:p>
            <a:fld id="{92A76B80-11ED-4EDF-9E76-C1C361849401}" type="slidenum">
              <a:rPr lang="en-US" smtClean="0"/>
              <a:t>2</a:t>
            </a:fld>
            <a:endParaRPr lang="en-US"/>
          </a:p>
        </p:txBody>
      </p:sp>
    </p:spTree>
    <p:extLst>
      <p:ext uri="{BB962C8B-B14F-4D97-AF65-F5344CB8AC3E}">
        <p14:creationId xmlns:p14="http://schemas.microsoft.com/office/powerpoint/2010/main" val="40323944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Common Powers of </a:t>
            </a:r>
            <a:r>
              <a:rPr lang="en-US" b="1" dirty="0" smtClean="0"/>
              <a:t>Units</a:t>
            </a:r>
            <a:endParaRPr lang="en-US" dirty="0"/>
          </a:p>
        </p:txBody>
      </p:sp>
      <p:sp>
        <p:nvSpPr>
          <p:cNvPr id="3" name="Content Placeholder 2"/>
          <p:cNvSpPr>
            <a:spLocks noGrp="1"/>
          </p:cNvSpPr>
          <p:nvPr>
            <p:ph idx="1"/>
          </p:nvPr>
        </p:nvSpPr>
        <p:spPr/>
        <p:txBody>
          <a:bodyPr/>
          <a:lstStyle/>
          <a:p>
            <a:r>
              <a:rPr lang="en-US" dirty="0"/>
              <a:t>Products and quotients are always valid for all units e.g. 1/(mile*mile). </a:t>
            </a:r>
            <a:endParaRPr lang="en-US" dirty="0" smtClean="0"/>
          </a:p>
          <a:p>
            <a:r>
              <a:rPr lang="en-US" dirty="0" smtClean="0"/>
              <a:t>The </a:t>
            </a:r>
            <a:r>
              <a:rPr lang="en-US" dirty="0"/>
              <a:t>metric unit powers can be written </a:t>
            </a:r>
            <a:r>
              <a:rPr lang="en-US" dirty="0" smtClean="0"/>
              <a:t>m2 = m</a:t>
            </a:r>
            <a:r>
              <a:rPr lang="en-US" baseline="30000" dirty="0" smtClean="0"/>
              <a:t>2</a:t>
            </a:r>
            <a:r>
              <a:rPr lang="en-US" dirty="0" smtClean="0"/>
              <a:t>, </a:t>
            </a:r>
            <a:r>
              <a:rPr lang="en-US" dirty="0"/>
              <a:t>m3, m4, </a:t>
            </a:r>
            <a:r>
              <a:rPr lang="en-US" dirty="0" smtClean="0"/>
              <a:t>m_1 = m</a:t>
            </a:r>
            <a:r>
              <a:rPr lang="en-US" baseline="30000" dirty="0" smtClean="0"/>
              <a:t>-1</a:t>
            </a:r>
            <a:r>
              <a:rPr lang="en-US" dirty="0" smtClean="0"/>
              <a:t> , </a:t>
            </a:r>
            <a:r>
              <a:rPr lang="en-US" dirty="0"/>
              <a:t>m_2, m_3, m_4 and </a:t>
            </a:r>
            <a:endParaRPr lang="en-US" dirty="0" smtClean="0"/>
          </a:p>
          <a:p>
            <a:r>
              <a:rPr lang="en-US" dirty="0" smtClean="0"/>
              <a:t>Likewise </a:t>
            </a:r>
            <a:r>
              <a:rPr lang="en-US" dirty="0"/>
              <a:t>for s, kg, a, k, cd, </a:t>
            </a:r>
            <a:r>
              <a:rPr lang="en-US" dirty="0" smtClean="0"/>
              <a:t>as well as b, p, d</a:t>
            </a:r>
          </a:p>
          <a:p>
            <a:r>
              <a:rPr lang="en-US" dirty="0" smtClean="0"/>
              <a:t>This same notation is also allowed for some </a:t>
            </a:r>
            <a:r>
              <a:rPr lang="en-US" dirty="0"/>
              <a:t>common US customary </a:t>
            </a:r>
            <a:r>
              <a:rPr lang="en-US" dirty="0" smtClean="0"/>
              <a:t>units: (ft2</a:t>
            </a:r>
            <a:r>
              <a:rPr lang="en-US" dirty="0"/>
              <a:t>, ft3, inch2, inch3, </a:t>
            </a:r>
            <a:r>
              <a:rPr lang="en-US" dirty="0" smtClean="0"/>
              <a:t>…).</a:t>
            </a:r>
            <a:endParaRPr lang="en-US" dirty="0"/>
          </a:p>
        </p:txBody>
      </p:sp>
      <p:sp>
        <p:nvSpPr>
          <p:cNvPr id="4" name="Slide Number Placeholder 3"/>
          <p:cNvSpPr>
            <a:spLocks noGrp="1"/>
          </p:cNvSpPr>
          <p:nvPr>
            <p:ph type="sldNum" sz="quarter" idx="12"/>
          </p:nvPr>
        </p:nvSpPr>
        <p:spPr/>
        <p:txBody>
          <a:bodyPr/>
          <a:lstStyle/>
          <a:p>
            <a:fld id="{92A76B80-11ED-4EDF-9E76-C1C361849401}" type="slidenum">
              <a:rPr lang="en-US" smtClean="0"/>
              <a:t>20</a:t>
            </a:fld>
            <a:endParaRPr lang="en-US"/>
          </a:p>
        </p:txBody>
      </p:sp>
    </p:spTree>
    <p:extLst>
      <p:ext uri="{BB962C8B-B14F-4D97-AF65-F5344CB8AC3E}">
        <p14:creationId xmlns:p14="http://schemas.microsoft.com/office/powerpoint/2010/main" val="3200745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Examples</a:t>
            </a:r>
            <a:endParaRPr lang="en-US" dirty="0"/>
          </a:p>
        </p:txBody>
      </p:sp>
      <p:sp>
        <p:nvSpPr>
          <p:cNvPr id="3" name="Content Placeholder 2"/>
          <p:cNvSpPr>
            <a:spLocks noGrp="1"/>
          </p:cNvSpPr>
          <p:nvPr>
            <p:ph idx="1"/>
          </p:nvPr>
        </p:nvSpPr>
        <p:spPr/>
        <p:txBody>
          <a:bodyPr>
            <a:normAutofit/>
          </a:bodyPr>
          <a:lstStyle/>
          <a:p>
            <a:r>
              <a:rPr lang="en-US" dirty="0" smtClean="0"/>
              <a:t>(</a:t>
            </a:r>
            <a:r>
              <a:rPr lang="en-US" dirty="0"/>
              <a:t>3.552*</a:t>
            </a:r>
            <a:r>
              <a:rPr lang="en-US" dirty="0" err="1"/>
              <a:t>ft</a:t>
            </a:r>
            <a:r>
              <a:rPr lang="en-US" dirty="0"/>
              <a:t> + 835.2*inch – 0.3*m) ! yard</a:t>
            </a:r>
          </a:p>
          <a:p>
            <a:pPr lvl="1"/>
            <a:r>
              <a:rPr lang="en-US" dirty="0"/>
              <a:t>Gives the evaluated length in yards.</a:t>
            </a:r>
          </a:p>
          <a:p>
            <a:pPr marL="114300" indent="0">
              <a:buNone/>
            </a:pPr>
            <a:endParaRPr lang="en-US" dirty="0"/>
          </a:p>
          <a:p>
            <a:r>
              <a:rPr lang="en-US" dirty="0" smtClean="0"/>
              <a:t>3.8*4.552e4 </a:t>
            </a:r>
            <a:r>
              <a:rPr lang="en-US" dirty="0"/>
              <a:t>* z3 * kg*ft_3 * {time=20140921} </a:t>
            </a:r>
          </a:p>
          <a:p>
            <a:pPr lvl="1"/>
            <a:r>
              <a:rPr lang="en-US" dirty="0" smtClean="0"/>
              <a:t>z3 </a:t>
            </a:r>
            <a:r>
              <a:rPr lang="en-US" dirty="0"/>
              <a:t>signifies there are actually only 3 significant digits. </a:t>
            </a:r>
            <a:endParaRPr lang="en-US" dirty="0" smtClean="0"/>
          </a:p>
          <a:p>
            <a:pPr lvl="1"/>
            <a:r>
              <a:rPr lang="en-US" dirty="0" smtClean="0"/>
              <a:t>Metadata links </a:t>
            </a:r>
            <a:r>
              <a:rPr lang="en-US" dirty="0"/>
              <a:t>density to the time in the format:   </a:t>
            </a:r>
            <a:endParaRPr lang="en-US" dirty="0" smtClean="0"/>
          </a:p>
          <a:p>
            <a:pPr lvl="2"/>
            <a:r>
              <a:rPr lang="en-US" dirty="0" smtClean="0"/>
              <a:t>{</a:t>
            </a:r>
            <a:r>
              <a:rPr lang="en-US" dirty="0" err="1"/>
              <a:t>var</a:t>
            </a:r>
            <a:r>
              <a:rPr lang="en-US" dirty="0"/>
              <a:t> 1 = value 1 | </a:t>
            </a:r>
            <a:r>
              <a:rPr lang="en-US" dirty="0" err="1"/>
              <a:t>var</a:t>
            </a:r>
            <a:r>
              <a:rPr lang="en-US" dirty="0"/>
              <a:t> 2 = value 2 |….}</a:t>
            </a:r>
          </a:p>
          <a:p>
            <a:pPr marL="114300" indent="0">
              <a:buNone/>
            </a:pPr>
            <a:endParaRPr lang="en-US" dirty="0"/>
          </a:p>
          <a:p>
            <a:r>
              <a:rPr lang="en-US" dirty="0" smtClean="0"/>
              <a:t>((</a:t>
            </a:r>
            <a:r>
              <a:rPr lang="en-US" dirty="0"/>
              <a:t>34.5*acre + 23*m2)*1.81*inch) ! ft3</a:t>
            </a:r>
          </a:p>
          <a:p>
            <a:pPr lvl="1"/>
            <a:r>
              <a:rPr lang="en-US" dirty="0"/>
              <a:t>gives the volume of this area times this depth in units of cubic feet.  </a:t>
            </a:r>
            <a:endParaRPr lang="en-US" dirty="0" smtClean="0"/>
          </a:p>
          <a:p>
            <a:pPr lvl="1"/>
            <a:r>
              <a:rPr lang="en-US" dirty="0" smtClean="0"/>
              <a:t>If </a:t>
            </a:r>
            <a:r>
              <a:rPr lang="en-US" dirty="0"/>
              <a:t>“!ft3” were absent, the result would be </a:t>
            </a:r>
            <a:r>
              <a:rPr lang="en-US" dirty="0" smtClean="0"/>
              <a:t>given in m3</a:t>
            </a:r>
            <a:endParaRPr lang="en-US" dirty="0"/>
          </a:p>
          <a:p>
            <a:pPr marL="114300" indent="0">
              <a:buNone/>
            </a:pPr>
            <a:endParaRPr lang="en-US" dirty="0"/>
          </a:p>
          <a:p>
            <a:pPr marL="114300" indent="0">
              <a:buNone/>
            </a:pPr>
            <a:endParaRPr lang="en-US" dirty="0"/>
          </a:p>
        </p:txBody>
      </p:sp>
      <p:sp>
        <p:nvSpPr>
          <p:cNvPr id="4" name="Slide Number Placeholder 3"/>
          <p:cNvSpPr>
            <a:spLocks noGrp="1"/>
          </p:cNvSpPr>
          <p:nvPr>
            <p:ph type="sldNum" sz="quarter" idx="12"/>
          </p:nvPr>
        </p:nvSpPr>
        <p:spPr/>
        <p:txBody>
          <a:bodyPr/>
          <a:lstStyle/>
          <a:p>
            <a:fld id="{92A76B80-11ED-4EDF-9E76-C1C361849401}" type="slidenum">
              <a:rPr lang="en-US" smtClean="0"/>
              <a:t>21</a:t>
            </a:fld>
            <a:endParaRPr lang="en-US"/>
          </a:p>
        </p:txBody>
      </p:sp>
    </p:spTree>
    <p:extLst>
      <p:ext uri="{BB962C8B-B14F-4D97-AF65-F5344CB8AC3E}">
        <p14:creationId xmlns:p14="http://schemas.microsoft.com/office/powerpoint/2010/main" val="28736098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Rationale for Numerical </a:t>
            </a:r>
            <a:r>
              <a:rPr lang="en-US" sz="4000" dirty="0" smtClean="0"/>
              <a:t>Accuracy</a:t>
            </a:r>
            <a:endParaRPr lang="en-US" sz="4000" dirty="0"/>
          </a:p>
        </p:txBody>
      </p:sp>
      <p:sp>
        <p:nvSpPr>
          <p:cNvPr id="3" name="Content Placeholder 2"/>
          <p:cNvSpPr>
            <a:spLocks noGrp="1"/>
          </p:cNvSpPr>
          <p:nvPr>
            <p:ph idx="1"/>
          </p:nvPr>
        </p:nvSpPr>
        <p:spPr/>
        <p:txBody>
          <a:bodyPr>
            <a:normAutofit fontScale="92500" lnSpcReduction="10000"/>
          </a:bodyPr>
          <a:lstStyle/>
          <a:p>
            <a:r>
              <a:rPr lang="en-US" dirty="0" smtClean="0"/>
              <a:t>There are multiple means of expressing numerical </a:t>
            </a:r>
            <a:r>
              <a:rPr lang="en-US" dirty="0" smtClean="0"/>
              <a:t>accuracy:</a:t>
            </a:r>
            <a:endParaRPr lang="en-US" dirty="0" smtClean="0"/>
          </a:p>
          <a:p>
            <a:pPr lvl="1"/>
            <a:r>
              <a:rPr lang="en-US" dirty="0" smtClean="0"/>
              <a:t>Significant digits</a:t>
            </a:r>
          </a:p>
          <a:p>
            <a:pPr lvl="1"/>
            <a:r>
              <a:rPr lang="en-US" dirty="0" smtClean="0"/>
              <a:t>Range (flat probability distribution)</a:t>
            </a:r>
          </a:p>
          <a:p>
            <a:pPr lvl="1"/>
            <a:r>
              <a:rPr lang="en-US" dirty="0" smtClean="0"/>
              <a:t>Standard Deviation  </a:t>
            </a:r>
            <a:r>
              <a:rPr lang="en-US" dirty="0">
                <a:latin typeface="Symbol" panose="05050102010706020507" pitchFamily="18" charset="2"/>
              </a:rPr>
              <a:t>s </a:t>
            </a:r>
            <a:r>
              <a:rPr lang="en-US" dirty="0" smtClean="0"/>
              <a:t> (for a normal distribution)</a:t>
            </a:r>
          </a:p>
          <a:p>
            <a:pPr lvl="1"/>
            <a:r>
              <a:rPr lang="en-US" dirty="0" smtClean="0"/>
              <a:t>Advanced methods such as bit vectors </a:t>
            </a:r>
          </a:p>
          <a:p>
            <a:pPr lvl="1"/>
            <a:r>
              <a:rPr lang="en-US" dirty="0" smtClean="0"/>
              <a:t>We retain all of these as options for the next release</a:t>
            </a:r>
          </a:p>
          <a:p>
            <a:r>
              <a:rPr lang="en-US" dirty="0" smtClean="0"/>
              <a:t>But we always know the number of significant digits</a:t>
            </a:r>
          </a:p>
          <a:p>
            <a:pPr lvl="1"/>
            <a:r>
              <a:rPr lang="en-US" dirty="0" smtClean="0"/>
              <a:t>That denotation is universally understood</a:t>
            </a:r>
          </a:p>
          <a:p>
            <a:pPr lvl="1"/>
            <a:r>
              <a:rPr lang="en-US" dirty="0" smtClean="0"/>
              <a:t>We rarely know uncertainty as measured in standard deviations</a:t>
            </a:r>
            <a:endParaRPr lang="en-US" dirty="0" smtClean="0">
              <a:latin typeface="Symbol" panose="05050102010706020507" pitchFamily="18" charset="2"/>
            </a:endParaRPr>
          </a:p>
          <a:p>
            <a:r>
              <a:rPr lang="en-US" dirty="0" smtClean="0"/>
              <a:t>The number of significant digits can be inferred from the number in its original form (before mathematical operations).</a:t>
            </a:r>
          </a:p>
          <a:p>
            <a:pPr lvl="1"/>
            <a:r>
              <a:rPr lang="en-US" dirty="0" smtClean="0"/>
              <a:t>Thus we use scientific notation, compute and attach the significant digits in the numbers original form, use z# to denote, and compute the new z# value with each operation yet keep full computational accuracy.  </a:t>
            </a:r>
            <a:endParaRPr lang="en-US" dirty="0"/>
          </a:p>
        </p:txBody>
      </p:sp>
      <p:sp>
        <p:nvSpPr>
          <p:cNvPr id="4" name="Slide Number Placeholder 3"/>
          <p:cNvSpPr>
            <a:spLocks noGrp="1"/>
          </p:cNvSpPr>
          <p:nvPr>
            <p:ph type="sldNum" sz="quarter" idx="12"/>
          </p:nvPr>
        </p:nvSpPr>
        <p:spPr/>
        <p:txBody>
          <a:bodyPr/>
          <a:lstStyle/>
          <a:p>
            <a:fld id="{92A76B80-11ED-4EDF-9E76-C1C361849401}" type="slidenum">
              <a:rPr lang="en-US" smtClean="0"/>
              <a:t>22</a:t>
            </a:fld>
            <a:endParaRPr lang="en-US"/>
          </a:p>
        </p:txBody>
      </p:sp>
    </p:spTree>
    <p:extLst>
      <p:ext uri="{BB962C8B-B14F-4D97-AF65-F5344CB8AC3E}">
        <p14:creationId xmlns:p14="http://schemas.microsoft.com/office/powerpoint/2010/main" val="17300408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Numerical </a:t>
            </a:r>
            <a:r>
              <a:rPr lang="en-US" b="1" dirty="0" smtClean="0"/>
              <a:t>Accuracy</a:t>
            </a:r>
            <a:endParaRPr lang="en-US" dirty="0"/>
          </a:p>
        </p:txBody>
      </p:sp>
      <p:sp>
        <p:nvSpPr>
          <p:cNvPr id="3" name="Content Placeholder 2"/>
          <p:cNvSpPr>
            <a:spLocks noGrp="1"/>
          </p:cNvSpPr>
          <p:nvPr>
            <p:ph idx="1"/>
          </p:nvPr>
        </p:nvSpPr>
        <p:spPr/>
        <p:txBody>
          <a:bodyPr>
            <a:normAutofit/>
          </a:bodyPr>
          <a:lstStyle/>
          <a:p>
            <a:r>
              <a:rPr lang="en-US" dirty="0" smtClean="0"/>
              <a:t>Is </a:t>
            </a:r>
            <a:r>
              <a:rPr lang="en-US" dirty="0"/>
              <a:t>tracked via the significant digits as </a:t>
            </a:r>
            <a:endParaRPr lang="en-US" dirty="0" smtClean="0"/>
          </a:p>
          <a:p>
            <a:pPr lvl="1"/>
            <a:r>
              <a:rPr lang="en-US" dirty="0" smtClean="0"/>
              <a:t>Indicated </a:t>
            </a:r>
            <a:r>
              <a:rPr lang="en-US" dirty="0"/>
              <a:t>by the value following “z” as multiplying the value: </a:t>
            </a:r>
            <a:endParaRPr lang="en-US" dirty="0" smtClean="0"/>
          </a:p>
          <a:p>
            <a:pPr lvl="1"/>
            <a:r>
              <a:rPr lang="en-US" dirty="0" smtClean="0"/>
              <a:t> </a:t>
            </a:r>
            <a:r>
              <a:rPr lang="en-US" dirty="0"/>
              <a:t>2.33456*z4 </a:t>
            </a:r>
            <a:r>
              <a:rPr lang="en-US" dirty="0" smtClean="0"/>
              <a:t>indicates </a:t>
            </a:r>
            <a:r>
              <a:rPr lang="en-US" dirty="0"/>
              <a:t>that only four of the 6 digits are valid.  </a:t>
            </a:r>
            <a:endParaRPr lang="en-US" dirty="0" smtClean="0"/>
          </a:p>
          <a:p>
            <a:r>
              <a:rPr lang="en-US" dirty="0" smtClean="0"/>
              <a:t>Results </a:t>
            </a:r>
            <a:r>
              <a:rPr lang="en-US" dirty="0"/>
              <a:t>are computed at full accuracy and </a:t>
            </a:r>
            <a:endParaRPr lang="en-US" dirty="0" smtClean="0"/>
          </a:p>
          <a:p>
            <a:pPr lvl="1"/>
            <a:r>
              <a:rPr lang="en-US" dirty="0" smtClean="0"/>
              <a:t>the </a:t>
            </a:r>
            <a:r>
              <a:rPr lang="en-US" dirty="0"/>
              <a:t>user can truncate as desired for significance </a:t>
            </a:r>
            <a:endParaRPr lang="en-US" dirty="0" smtClean="0"/>
          </a:p>
          <a:p>
            <a:r>
              <a:rPr lang="en-US" dirty="0" smtClean="0"/>
              <a:t>z0 </a:t>
            </a:r>
            <a:r>
              <a:rPr lang="en-US" dirty="0"/>
              <a:t>indicates only an order of magnitude of significance</a:t>
            </a:r>
            <a:r>
              <a:rPr lang="en-US" dirty="0" smtClean="0"/>
              <a:t>.</a:t>
            </a:r>
            <a:endParaRPr lang="en-US" dirty="0"/>
          </a:p>
          <a:p>
            <a:r>
              <a:rPr lang="en-US" dirty="0"/>
              <a:t>z alone indicates an exact value (e.g. the speed of light)</a:t>
            </a:r>
          </a:p>
          <a:p>
            <a:r>
              <a:rPr lang="en-US" dirty="0" smtClean="0"/>
              <a:t>Special Values:</a:t>
            </a:r>
          </a:p>
          <a:p>
            <a:pPr lvl="1"/>
            <a:r>
              <a:rPr lang="en-US" dirty="0" smtClean="0"/>
              <a:t>z00 </a:t>
            </a:r>
            <a:r>
              <a:rPr lang="en-US" dirty="0"/>
              <a:t>indicates a missing </a:t>
            </a:r>
            <a:r>
              <a:rPr lang="en-US" dirty="0" smtClean="0"/>
              <a:t>value, infinite uncertainty </a:t>
            </a:r>
            <a:endParaRPr lang="en-US" dirty="0" smtClean="0"/>
          </a:p>
        </p:txBody>
      </p:sp>
      <p:sp>
        <p:nvSpPr>
          <p:cNvPr id="4" name="Slide Number Placeholder 3"/>
          <p:cNvSpPr>
            <a:spLocks noGrp="1"/>
          </p:cNvSpPr>
          <p:nvPr>
            <p:ph type="sldNum" sz="quarter" idx="12"/>
          </p:nvPr>
        </p:nvSpPr>
        <p:spPr/>
        <p:txBody>
          <a:bodyPr/>
          <a:lstStyle/>
          <a:p>
            <a:fld id="{92A76B80-11ED-4EDF-9E76-C1C361849401}" type="slidenum">
              <a:rPr lang="en-US" smtClean="0"/>
              <a:t>23</a:t>
            </a:fld>
            <a:endParaRPr lang="en-US"/>
          </a:p>
        </p:txBody>
      </p:sp>
    </p:spTree>
    <p:extLst>
      <p:ext uri="{BB962C8B-B14F-4D97-AF65-F5344CB8AC3E}">
        <p14:creationId xmlns:p14="http://schemas.microsoft.com/office/powerpoint/2010/main" val="9885846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 for Metadata </a:t>
            </a:r>
            <a:endParaRPr lang="en-US" dirty="0"/>
          </a:p>
        </p:txBody>
      </p:sp>
      <p:sp>
        <p:nvSpPr>
          <p:cNvPr id="3" name="Content Placeholder 2"/>
          <p:cNvSpPr>
            <a:spLocks noGrp="1"/>
          </p:cNvSpPr>
          <p:nvPr>
            <p:ph idx="1"/>
          </p:nvPr>
        </p:nvSpPr>
        <p:spPr/>
        <p:txBody>
          <a:bodyPr/>
          <a:lstStyle/>
          <a:p>
            <a:r>
              <a:rPr lang="en-US" dirty="0" smtClean="0"/>
              <a:t>Data values are usually grouped in a list (such as NIST’s list of fundamental constants) or in a table labeled by row and columns names.  If not, then it can be put into that form.</a:t>
            </a:r>
          </a:p>
          <a:p>
            <a:r>
              <a:rPr lang="en-US" dirty="0" smtClean="0"/>
              <a:t>  Consider a table name ‘e’ of the chemical elements:</a:t>
            </a:r>
          </a:p>
          <a:p>
            <a:endParaRPr lang="en-US" dirty="0"/>
          </a:p>
          <a:p>
            <a:endParaRPr lang="en-US" dirty="0" smtClean="0"/>
          </a:p>
          <a:p>
            <a:endParaRPr lang="en-US" dirty="0"/>
          </a:p>
          <a:p>
            <a:endParaRPr lang="en-US" dirty="0" smtClean="0"/>
          </a:p>
          <a:p>
            <a:endParaRPr lang="en-US" dirty="0"/>
          </a:p>
          <a:p>
            <a:r>
              <a:rPr lang="en-US" dirty="0" smtClean="0"/>
              <a:t>One can reference any value with [</a:t>
            </a:r>
            <a:r>
              <a:rPr lang="en-US" dirty="0" err="1" smtClean="0"/>
              <a:t>e_rowname_columnname</a:t>
            </a:r>
            <a:r>
              <a:rPr lang="en-US" dirty="0" smtClean="0"/>
              <a:t>]</a:t>
            </a:r>
          </a:p>
          <a:p>
            <a:pPr lvl="1"/>
            <a:r>
              <a:rPr lang="en-US" dirty="0" smtClean="0"/>
              <a:t>Thus the density of carbon is  denoted as [</a:t>
            </a:r>
            <a:r>
              <a:rPr lang="en-US" dirty="0" err="1" smtClean="0"/>
              <a:t>e_carbon_density</a:t>
            </a:r>
            <a:r>
              <a:rPr lang="en-US" dirty="0" smtClean="0"/>
              <a:t>] </a:t>
            </a:r>
          </a:p>
          <a:p>
            <a:pPr lvl="1"/>
            <a:r>
              <a:rPr lang="en-US" dirty="0" smtClean="0"/>
              <a:t>We use the structure of a relational database indexing.</a:t>
            </a:r>
          </a:p>
        </p:txBody>
      </p:sp>
      <p:graphicFrame>
        <p:nvGraphicFramePr>
          <p:cNvPr id="8" name="Table 7"/>
          <p:cNvGraphicFramePr>
            <a:graphicFrameLocks noGrp="1"/>
          </p:cNvGraphicFramePr>
          <p:nvPr>
            <p:extLst>
              <p:ext uri="{D42A27DB-BD31-4B8C-83A1-F6EECF244321}">
                <p14:modId xmlns:p14="http://schemas.microsoft.com/office/powerpoint/2010/main" val="561158155"/>
              </p:ext>
            </p:extLst>
          </p:nvPr>
        </p:nvGraphicFramePr>
        <p:xfrm>
          <a:off x="1905000" y="3124200"/>
          <a:ext cx="4622800" cy="1714500"/>
        </p:xfrm>
        <a:graphic>
          <a:graphicData uri="http://schemas.openxmlformats.org/drawingml/2006/table">
            <a:tbl>
              <a:tblPr/>
              <a:tblGrid>
                <a:gridCol w="723900"/>
                <a:gridCol w="698500"/>
                <a:gridCol w="508000"/>
                <a:gridCol w="1308100"/>
                <a:gridCol w="1384300"/>
              </a:tblGrid>
              <a:tr h="190500">
                <a:tc>
                  <a:txBody>
                    <a:bodyPr/>
                    <a:lstStyle/>
                    <a:p>
                      <a:pPr algn="l" fontAlgn="b"/>
                      <a:r>
                        <a:rPr lang="en-US" sz="1100" b="0" i="0" u="none" strike="noStrike">
                          <a:solidFill>
                            <a:srgbClr val="000000"/>
                          </a:solidFill>
                          <a:effectLst/>
                          <a:latin typeface="Calibri"/>
                        </a:rPr>
                        <a:t>%%</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%%Symbol</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%%AN</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Atomic Weight</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Density</a:t>
                      </a:r>
                    </a:p>
                  </a:txBody>
                  <a:tcPr marL="9525" marR="9525" marT="9525"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%Units</a:t>
                      </a:r>
                    </a:p>
                  </a:txBody>
                  <a:tcPr marL="9525" marR="9525" marT="952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u</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gram/cm3</a:t>
                      </a:r>
                    </a:p>
                  </a:txBody>
                  <a:tcPr marL="9525" marR="9525" marT="9525"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%metadata</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 </a:t>
                      </a:r>
                    </a:p>
                  </a:txBody>
                  <a:tcPr marL="9525" marR="9525" marT="9525"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Hydrogen</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H</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1</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1.00794*u*{u=7}</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0.00008988*gram/cm3</a:t>
                      </a:r>
                    </a:p>
                  </a:txBody>
                  <a:tcPr marL="9525" marR="9525" marT="9525"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Helium</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He</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2</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4.002602*u*{u=2}</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0.0001785*gram/cm3</a:t>
                      </a:r>
                    </a:p>
                  </a:txBody>
                  <a:tcPr marL="9525" marR="9525" marT="9525"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Lithium</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Li</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3</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6.941*u*{u=2}</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0.534*gram/cm3</a:t>
                      </a:r>
                    </a:p>
                  </a:txBody>
                  <a:tcPr marL="9525" marR="9525" marT="9525"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Beryllium</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Be</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4</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9.012182*u*{u=3}</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1.85*gram/cm3</a:t>
                      </a:r>
                    </a:p>
                  </a:txBody>
                  <a:tcPr marL="9525" marR="9525" marT="9525"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Boron</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B</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5</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10.811*u*{u=7}</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2.34*gram/cm3</a:t>
                      </a:r>
                    </a:p>
                  </a:txBody>
                  <a:tcPr marL="9525" marR="9525" marT="9525" marB="0" anchor="b">
                    <a:lnL>
                      <a:noFill/>
                    </a:lnL>
                    <a:lnR>
                      <a:noFill/>
                    </a:lnR>
                    <a:lnT>
                      <a:noFill/>
                    </a:lnT>
                    <a:lnB>
                      <a:noFill/>
                    </a:lnB>
                  </a:tcPr>
                </a:tc>
              </a:tr>
              <a:tr h="190500">
                <a:tc>
                  <a:txBody>
                    <a:bodyPr/>
                    <a:lstStyle/>
                    <a:p>
                      <a:pPr algn="l" fontAlgn="b"/>
                      <a:r>
                        <a:rPr lang="en-US" sz="1100" b="0" i="0" u="none" strike="noStrike">
                          <a:solidFill>
                            <a:srgbClr val="000000"/>
                          </a:solidFill>
                          <a:effectLst/>
                          <a:latin typeface="Calibri"/>
                        </a:rPr>
                        <a:t>Carbon</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C</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6</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12.0107*u*{u=8}</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a:rPr>
                        <a:t>2.267*gram/cm3</a:t>
                      </a:r>
                    </a:p>
                  </a:txBody>
                  <a:tcPr marL="9525" marR="9525" marT="9525" marB="0" anchor="b">
                    <a:lnL>
                      <a:noFill/>
                    </a:lnL>
                    <a:lnR>
                      <a:noFill/>
                    </a:lnR>
                    <a:lnT>
                      <a:noFill/>
                    </a:lnT>
                    <a:lnB>
                      <a:noFill/>
                    </a:lnB>
                  </a:tcPr>
                </a:tc>
              </a:tr>
            </a:tbl>
          </a:graphicData>
        </a:graphic>
      </p:graphicFrame>
      <p:sp>
        <p:nvSpPr>
          <p:cNvPr id="4" name="Slide Number Placeholder 3"/>
          <p:cNvSpPr>
            <a:spLocks noGrp="1"/>
          </p:cNvSpPr>
          <p:nvPr>
            <p:ph type="sldNum" sz="quarter" idx="12"/>
          </p:nvPr>
        </p:nvSpPr>
        <p:spPr/>
        <p:txBody>
          <a:bodyPr/>
          <a:lstStyle/>
          <a:p>
            <a:fld id="{92A76B80-11ED-4EDF-9E76-C1C361849401}" type="slidenum">
              <a:rPr lang="en-US" smtClean="0"/>
              <a:t>24</a:t>
            </a:fld>
            <a:endParaRPr lang="en-US"/>
          </a:p>
        </p:txBody>
      </p:sp>
    </p:spTree>
    <p:extLst>
      <p:ext uri="{BB962C8B-B14F-4D97-AF65-F5344CB8AC3E}">
        <p14:creationId xmlns:p14="http://schemas.microsoft.com/office/powerpoint/2010/main" val="31960849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Metadata Rationale (cont.)</a:t>
            </a:r>
            <a:endParaRPr lang="en-US" dirty="0"/>
          </a:p>
        </p:txBody>
      </p:sp>
      <p:sp>
        <p:nvSpPr>
          <p:cNvPr id="3" name="Content Placeholder 2"/>
          <p:cNvSpPr>
            <a:spLocks noGrp="1"/>
          </p:cNvSpPr>
          <p:nvPr>
            <p:ph idx="1"/>
          </p:nvPr>
        </p:nvSpPr>
        <p:spPr/>
        <p:txBody>
          <a:bodyPr>
            <a:normAutofit/>
          </a:bodyPr>
          <a:lstStyle/>
          <a:p>
            <a:r>
              <a:rPr lang="en-US" dirty="0" smtClean="0"/>
              <a:t>By insuring that the file, row, and column names are unique, then this gives a unique name to this MetaNumber value.</a:t>
            </a:r>
          </a:p>
          <a:p>
            <a:pPr lvl="1"/>
            <a:r>
              <a:rPr lang="en-US" dirty="0" smtClean="0"/>
              <a:t>Preceding a row or column name with “%” indicates it contains </a:t>
            </a:r>
            <a:r>
              <a:rPr lang="en-US" dirty="0" smtClean="0"/>
              <a:t>only metadata</a:t>
            </a:r>
            <a:r>
              <a:rPr lang="en-US" dirty="0" smtClean="0"/>
              <a:t>.</a:t>
            </a:r>
          </a:p>
          <a:p>
            <a:pPr lvl="1"/>
            <a:r>
              <a:rPr lang="en-US" dirty="0" smtClean="0"/>
              <a:t>If it is preceded by a “%%” then the metadata is unique and can be used as an index for that row or column. </a:t>
            </a:r>
          </a:p>
          <a:p>
            <a:pPr lvl="1"/>
            <a:r>
              <a:rPr lang="en-US" dirty="0" smtClean="0"/>
              <a:t>The first row and column are always unique metadata fields and values which apply to the associated row and column.</a:t>
            </a:r>
          </a:p>
          <a:p>
            <a:pPr lvl="1"/>
            <a:r>
              <a:rPr lang="en-US" dirty="0" smtClean="0"/>
              <a:t>This method allows one to insert any number of rows or columns of any form of metadata in the table (indicated by a ‘%name’ ).</a:t>
            </a:r>
            <a:endParaRPr lang="en-US" dirty="0"/>
          </a:p>
          <a:p>
            <a:pPr lvl="1"/>
            <a:r>
              <a:rPr lang="en-US" dirty="0" smtClean="0"/>
              <a:t>This metadata could be web links, photos, any form of data.</a:t>
            </a:r>
          </a:p>
        </p:txBody>
      </p:sp>
      <p:sp>
        <p:nvSpPr>
          <p:cNvPr id="4" name="Slide Number Placeholder 3"/>
          <p:cNvSpPr>
            <a:spLocks noGrp="1"/>
          </p:cNvSpPr>
          <p:nvPr>
            <p:ph type="sldNum" sz="quarter" idx="12"/>
          </p:nvPr>
        </p:nvSpPr>
        <p:spPr/>
        <p:txBody>
          <a:bodyPr/>
          <a:lstStyle/>
          <a:p>
            <a:fld id="{92A76B80-11ED-4EDF-9E76-C1C361849401}" type="slidenum">
              <a:rPr lang="en-US" smtClean="0"/>
              <a:t>25</a:t>
            </a:fld>
            <a:endParaRPr lang="en-US"/>
          </a:p>
        </p:txBody>
      </p:sp>
    </p:spTree>
    <p:extLst>
      <p:ext uri="{BB962C8B-B14F-4D97-AF65-F5344CB8AC3E}">
        <p14:creationId xmlns:p14="http://schemas.microsoft.com/office/powerpoint/2010/main" val="5465153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lstStyle/>
          <a:p>
            <a:r>
              <a:rPr lang="en-US" dirty="0"/>
              <a:t>Now by virtue of the short name [</a:t>
            </a:r>
            <a:r>
              <a:rPr lang="en-US" dirty="0" err="1"/>
              <a:t>file_row_column</a:t>
            </a:r>
            <a:r>
              <a:rPr lang="en-US" dirty="0"/>
              <a:t>], one not only points uniquely to the value but also by inference to all associated metadata.</a:t>
            </a:r>
          </a:p>
          <a:p>
            <a:pPr lvl="1"/>
            <a:r>
              <a:rPr lang="en-US" dirty="0"/>
              <a:t>We then adjoin two more rows of data to the top that serves as metadata for the entire table (row 1 =variable, row 2 = value).</a:t>
            </a:r>
          </a:p>
          <a:p>
            <a:endParaRPr lang="en-US" dirty="0" smtClean="0"/>
          </a:p>
          <a:p>
            <a:r>
              <a:rPr lang="en-US" dirty="0" smtClean="0"/>
              <a:t>Both </a:t>
            </a:r>
            <a:r>
              <a:rPr lang="en-US" dirty="0"/>
              <a:t>z# and {….} evaluate to ‘1’ (unity) and thus can multiply any value without changing it</a:t>
            </a:r>
            <a:r>
              <a:rPr lang="en-US" dirty="0" smtClean="0"/>
              <a:t>.</a:t>
            </a:r>
          </a:p>
          <a:p>
            <a:pPr lvl="1"/>
            <a:r>
              <a:rPr lang="en-US" dirty="0" smtClean="0"/>
              <a:t>They </a:t>
            </a:r>
            <a:r>
              <a:rPr lang="en-US" dirty="0"/>
              <a:t>are both ‘carriers’ of the associated significant digits and metadata information.</a:t>
            </a:r>
          </a:p>
        </p:txBody>
      </p:sp>
      <p:sp>
        <p:nvSpPr>
          <p:cNvPr id="4" name="Slide Number Placeholder 3"/>
          <p:cNvSpPr>
            <a:spLocks noGrp="1"/>
          </p:cNvSpPr>
          <p:nvPr>
            <p:ph type="sldNum" sz="quarter" idx="12"/>
          </p:nvPr>
        </p:nvSpPr>
        <p:spPr/>
        <p:txBody>
          <a:bodyPr/>
          <a:lstStyle/>
          <a:p>
            <a:fld id="{92A76B80-11ED-4EDF-9E76-C1C361849401}" type="slidenum">
              <a:rPr lang="en-US" smtClean="0"/>
              <a:t>26</a:t>
            </a:fld>
            <a:endParaRPr lang="en-US"/>
          </a:p>
        </p:txBody>
      </p:sp>
    </p:spTree>
    <p:extLst>
      <p:ext uri="{BB962C8B-B14F-4D97-AF65-F5344CB8AC3E}">
        <p14:creationId xmlns:p14="http://schemas.microsoft.com/office/powerpoint/2010/main" val="36868561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MetaNumber System Implementation </a:t>
            </a:r>
            <a:endParaRPr lang="en-US" dirty="0"/>
          </a:p>
        </p:txBody>
      </p:sp>
      <p:sp>
        <p:nvSpPr>
          <p:cNvPr id="3" name="Content Placeholder 2"/>
          <p:cNvSpPr>
            <a:spLocks noGrp="1"/>
          </p:cNvSpPr>
          <p:nvPr>
            <p:ph idx="1"/>
          </p:nvPr>
        </p:nvSpPr>
        <p:spPr/>
        <p:txBody>
          <a:bodyPr/>
          <a:lstStyle/>
          <a:p>
            <a:pPr lvl="0"/>
            <a:r>
              <a:rPr lang="en-US" dirty="0"/>
              <a:t>Accessed at </a:t>
            </a:r>
            <a:r>
              <a:rPr lang="en-US" u="sng" dirty="0">
                <a:hlinkClick r:id="rId3"/>
              </a:rPr>
              <a:t>www.MetaNumber.com</a:t>
            </a:r>
            <a:r>
              <a:rPr lang="en-US" dirty="0"/>
              <a:t> for user registration using ones email as user name.</a:t>
            </a:r>
          </a:p>
          <a:p>
            <a:pPr lvl="0"/>
            <a:r>
              <a:rPr lang="en-US" dirty="0"/>
              <a:t>A browser based cloud computational system with no downloaded software.</a:t>
            </a:r>
          </a:p>
          <a:p>
            <a:pPr lvl="0"/>
            <a:r>
              <a:rPr lang="en-US" dirty="0"/>
              <a:t>Operated with any internet device (smart phone/iPhone, tablet / iPad, or PC).  </a:t>
            </a:r>
          </a:p>
          <a:p>
            <a:pPr lvl="0"/>
            <a:r>
              <a:rPr lang="en-US" dirty="0"/>
              <a:t>Created &amp; programmed in Python </a:t>
            </a:r>
            <a:r>
              <a:rPr lang="en-US" dirty="0" smtClean="0"/>
              <a:t>by </a:t>
            </a:r>
            <a:r>
              <a:rPr lang="en-US" dirty="0"/>
              <a:t>Joseph E. </a:t>
            </a:r>
            <a:r>
              <a:rPr lang="en-US" dirty="0" smtClean="0"/>
              <a:t>Johnson</a:t>
            </a:r>
          </a:p>
          <a:p>
            <a:pPr lvl="0"/>
            <a:r>
              <a:rPr lang="en-US" dirty="0" smtClean="0"/>
              <a:t>Converted to a server based system by the USC Research Cyberinfrastructure Group </a:t>
            </a:r>
            <a:endParaRPr lang="en-US" dirty="0"/>
          </a:p>
        </p:txBody>
      </p:sp>
      <p:sp>
        <p:nvSpPr>
          <p:cNvPr id="4" name="Slide Number Placeholder 3"/>
          <p:cNvSpPr>
            <a:spLocks noGrp="1"/>
          </p:cNvSpPr>
          <p:nvPr>
            <p:ph type="sldNum" sz="quarter" idx="12"/>
          </p:nvPr>
        </p:nvSpPr>
        <p:spPr/>
        <p:txBody>
          <a:bodyPr/>
          <a:lstStyle/>
          <a:p>
            <a:fld id="{92A76B80-11ED-4EDF-9E76-C1C361849401}" type="slidenum">
              <a:rPr lang="en-US" smtClean="0"/>
              <a:t>27</a:t>
            </a:fld>
            <a:endParaRPr lang="en-US"/>
          </a:p>
        </p:txBody>
      </p:sp>
    </p:spTree>
    <p:extLst>
      <p:ext uri="{BB962C8B-B14F-4D97-AF65-F5344CB8AC3E}">
        <p14:creationId xmlns:p14="http://schemas.microsoft.com/office/powerpoint/2010/main" val="22586765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Computational Environment </a:t>
            </a:r>
            <a:endParaRPr lang="en-US" dirty="0"/>
          </a:p>
        </p:txBody>
      </p:sp>
      <p:sp>
        <p:nvSpPr>
          <p:cNvPr id="3" name="Content Placeholder 2"/>
          <p:cNvSpPr>
            <a:spLocks noGrp="1"/>
          </p:cNvSpPr>
          <p:nvPr>
            <p:ph idx="1"/>
          </p:nvPr>
        </p:nvSpPr>
        <p:spPr/>
        <p:txBody>
          <a:bodyPr>
            <a:normAutofit/>
          </a:bodyPr>
          <a:lstStyle/>
          <a:p>
            <a:pPr lvl="0"/>
            <a:r>
              <a:rPr lang="en-US" dirty="0" smtClean="0"/>
              <a:t>Running </a:t>
            </a:r>
            <a:r>
              <a:rPr lang="en-US" dirty="0"/>
              <a:t>on multiple servers with quad processors, each with a 60 node 1 Teraflop Xenon Phi Coprocessor.</a:t>
            </a:r>
          </a:p>
          <a:p>
            <a:pPr lvl="0"/>
            <a:r>
              <a:rPr lang="en-US" dirty="0"/>
              <a:t>Housed in the secure USC UTS central computing facility with </a:t>
            </a:r>
            <a:r>
              <a:rPr lang="en-US" dirty="0" smtClean="0"/>
              <a:t> dual 10GB </a:t>
            </a:r>
            <a:r>
              <a:rPr lang="en-US" dirty="0"/>
              <a:t>IP connectivity.</a:t>
            </a:r>
          </a:p>
          <a:p>
            <a:pPr lvl="0"/>
            <a:r>
              <a:rPr lang="en-US" dirty="0"/>
              <a:t>Fiber speed access to a 100 Terabyte storage facility.  </a:t>
            </a:r>
          </a:p>
          <a:p>
            <a:pPr lvl="0"/>
            <a:r>
              <a:rPr lang="en-US" dirty="0"/>
              <a:t>Intellectual property protected under pending patent, copyright, and trademark laws. </a:t>
            </a:r>
            <a:endParaRPr lang="en-US" dirty="0" smtClean="0"/>
          </a:p>
          <a:p>
            <a:pPr lvl="0"/>
            <a:r>
              <a:rPr lang="en-US" dirty="0" smtClean="0"/>
              <a:t>The MetaNumber design includes the proposed 2014 changes in the SI (metric) foundational units that is to be implemented in 2018.</a:t>
            </a:r>
            <a:endParaRPr lang="en-US" dirty="0"/>
          </a:p>
        </p:txBody>
      </p:sp>
      <p:sp>
        <p:nvSpPr>
          <p:cNvPr id="4" name="Slide Number Placeholder 3"/>
          <p:cNvSpPr>
            <a:spLocks noGrp="1"/>
          </p:cNvSpPr>
          <p:nvPr>
            <p:ph type="sldNum" sz="quarter" idx="12"/>
          </p:nvPr>
        </p:nvSpPr>
        <p:spPr/>
        <p:txBody>
          <a:bodyPr/>
          <a:lstStyle/>
          <a:p>
            <a:fld id="{92A76B80-11ED-4EDF-9E76-C1C361849401}" type="slidenum">
              <a:rPr lang="en-US" smtClean="0"/>
              <a:t>28</a:t>
            </a:fld>
            <a:endParaRPr lang="en-US"/>
          </a:p>
        </p:txBody>
      </p:sp>
    </p:spTree>
    <p:extLst>
      <p:ext uri="{BB962C8B-B14F-4D97-AF65-F5344CB8AC3E}">
        <p14:creationId xmlns:p14="http://schemas.microsoft.com/office/powerpoint/2010/main" val="5834206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MetaNumber Status </a:t>
            </a:r>
            <a:endParaRPr lang="en-US" dirty="0"/>
          </a:p>
        </p:txBody>
      </p:sp>
      <p:sp>
        <p:nvSpPr>
          <p:cNvPr id="3" name="Content Placeholder 2"/>
          <p:cNvSpPr>
            <a:spLocks noGrp="1"/>
          </p:cNvSpPr>
          <p:nvPr>
            <p:ph idx="1"/>
          </p:nvPr>
        </p:nvSpPr>
        <p:spPr/>
        <p:txBody>
          <a:bodyPr>
            <a:normAutofit lnSpcReduction="10000"/>
          </a:bodyPr>
          <a:lstStyle/>
          <a:p>
            <a:r>
              <a:rPr lang="en-US" dirty="0" smtClean="0"/>
              <a:t>System is operational </a:t>
            </a:r>
            <a:r>
              <a:rPr lang="en-US" dirty="0"/>
              <a:t>on our new server </a:t>
            </a:r>
            <a:r>
              <a:rPr lang="en-US" dirty="0" smtClean="0"/>
              <a:t>at MetaNumber.com  </a:t>
            </a:r>
            <a:endParaRPr lang="en-US" dirty="0"/>
          </a:p>
          <a:p>
            <a:pPr lvl="1"/>
            <a:r>
              <a:rPr lang="en-US" dirty="0" smtClean="0"/>
              <a:t>Unit and metadata components fully operational</a:t>
            </a:r>
          </a:p>
          <a:p>
            <a:pPr lvl="1"/>
            <a:r>
              <a:rPr lang="en-US" dirty="0" smtClean="0"/>
              <a:t>With about 700 internal units and constants and 26 tables</a:t>
            </a:r>
          </a:p>
          <a:p>
            <a:pPr lvl="1"/>
            <a:r>
              <a:rPr lang="en-US" dirty="0" smtClean="0"/>
              <a:t>Operational tracking of past results and user defined units</a:t>
            </a:r>
          </a:p>
          <a:p>
            <a:pPr lvl="1"/>
            <a:r>
              <a:rPr lang="en-US" dirty="0" smtClean="0"/>
              <a:t>Some user web information, brochure, and examples on line</a:t>
            </a:r>
          </a:p>
          <a:p>
            <a:pPr lvl="1"/>
            <a:r>
              <a:rPr lang="en-US" dirty="0" smtClean="0"/>
              <a:t>10 Senior faculty and 12 students active on the </a:t>
            </a:r>
            <a:r>
              <a:rPr lang="en-US" dirty="0" smtClean="0"/>
              <a:t>project</a:t>
            </a:r>
            <a:endParaRPr lang="en-US" dirty="0" smtClean="0"/>
          </a:p>
          <a:p>
            <a:r>
              <a:rPr lang="en-US" dirty="0" smtClean="0"/>
              <a:t>Under development – expect completion by May/June</a:t>
            </a:r>
          </a:p>
          <a:p>
            <a:pPr lvl="1"/>
            <a:r>
              <a:rPr lang="en-US" dirty="0" smtClean="0"/>
              <a:t>Algorithm for computing significant digits </a:t>
            </a:r>
          </a:p>
          <a:p>
            <a:pPr lvl="1"/>
            <a:r>
              <a:rPr lang="en-US" dirty="0" smtClean="0"/>
              <a:t>Program to assist in table creation</a:t>
            </a:r>
          </a:p>
          <a:p>
            <a:pPr lvl="1"/>
            <a:r>
              <a:rPr lang="en-US" dirty="0" smtClean="0"/>
              <a:t>Extensive user tools to view table data and ones past usage</a:t>
            </a:r>
          </a:p>
          <a:p>
            <a:pPr lvl="1"/>
            <a:r>
              <a:rPr lang="en-US" dirty="0" smtClean="0"/>
              <a:t>Promotional material and proposal submission</a:t>
            </a:r>
          </a:p>
          <a:p>
            <a:r>
              <a:rPr lang="en-US" dirty="0" smtClean="0"/>
              <a:t>Seeking: </a:t>
            </a:r>
            <a:r>
              <a:rPr lang="en-US" dirty="0" smtClean="0"/>
              <a:t>Consultation </a:t>
            </a:r>
            <a:r>
              <a:rPr lang="en-US" dirty="0" smtClean="0"/>
              <a:t>with NIST </a:t>
            </a:r>
            <a:r>
              <a:rPr lang="en-US" dirty="0" smtClean="0"/>
              <a:t>and</a:t>
            </a:r>
            <a:endParaRPr lang="en-US" dirty="0" smtClean="0"/>
          </a:p>
          <a:p>
            <a:pPr lvl="1"/>
            <a:r>
              <a:rPr lang="en-US" dirty="0" smtClean="0"/>
              <a:t>New Federal Funding in multiple domains.</a:t>
            </a:r>
          </a:p>
          <a:p>
            <a:pPr lvl="1"/>
            <a:endParaRPr lang="en-US" dirty="0"/>
          </a:p>
        </p:txBody>
      </p:sp>
      <p:sp>
        <p:nvSpPr>
          <p:cNvPr id="4" name="Slide Number Placeholder 3"/>
          <p:cNvSpPr>
            <a:spLocks noGrp="1"/>
          </p:cNvSpPr>
          <p:nvPr>
            <p:ph type="sldNum" sz="quarter" idx="12"/>
          </p:nvPr>
        </p:nvSpPr>
        <p:spPr/>
        <p:txBody>
          <a:bodyPr/>
          <a:lstStyle/>
          <a:p>
            <a:fld id="{92A76B80-11ED-4EDF-9E76-C1C361849401}" type="slidenum">
              <a:rPr lang="en-US" smtClean="0"/>
              <a:t>29</a:t>
            </a:fld>
            <a:endParaRPr lang="en-US"/>
          </a:p>
        </p:txBody>
      </p:sp>
    </p:spTree>
    <p:extLst>
      <p:ext uri="{BB962C8B-B14F-4D97-AF65-F5344CB8AC3E}">
        <p14:creationId xmlns:p14="http://schemas.microsoft.com/office/powerpoint/2010/main" val="692207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MetaNumber Refers to </a:t>
            </a:r>
            <a:br>
              <a:rPr lang="en-US" dirty="0" smtClean="0"/>
            </a:br>
            <a:r>
              <a:rPr lang="en-US" dirty="0" smtClean="0"/>
              <a:t>A Numerical Data Ontology</a:t>
            </a:r>
            <a:endParaRPr lang="en-US" dirty="0"/>
          </a:p>
        </p:txBody>
      </p:sp>
      <p:sp>
        <p:nvSpPr>
          <p:cNvPr id="3" name="Content Placeholder 2"/>
          <p:cNvSpPr>
            <a:spLocks noGrp="1"/>
          </p:cNvSpPr>
          <p:nvPr>
            <p:ph idx="1"/>
          </p:nvPr>
        </p:nvSpPr>
        <p:spPr/>
        <p:txBody>
          <a:bodyPr>
            <a:normAutofit/>
          </a:bodyPr>
          <a:lstStyle/>
          <a:p>
            <a:endParaRPr lang="en-US" sz="3200" dirty="0" smtClean="0"/>
          </a:p>
          <a:p>
            <a:r>
              <a:rPr lang="en-US" sz="3200" dirty="0" smtClean="0"/>
              <a:t>MetaNumber strings, </a:t>
            </a:r>
            <a:r>
              <a:rPr lang="en-US" sz="3200" dirty="0" smtClean="0"/>
              <a:t>with associated algorithms, </a:t>
            </a:r>
            <a:r>
              <a:rPr lang="en-US" sz="3200" dirty="0" smtClean="0"/>
              <a:t>provide </a:t>
            </a:r>
            <a:r>
              <a:rPr lang="en-US" sz="3200" dirty="0" smtClean="0"/>
              <a:t>a formal framework for </a:t>
            </a:r>
            <a:r>
              <a:rPr lang="en-US" sz="3200" dirty="0" smtClean="0"/>
              <a:t>linking </a:t>
            </a:r>
            <a:r>
              <a:rPr lang="en-US" sz="3200" dirty="0" smtClean="0"/>
              <a:t>numerical information and </a:t>
            </a:r>
            <a:r>
              <a:rPr lang="en-US" sz="3200" dirty="0" smtClean="0"/>
              <a:t>supporting </a:t>
            </a:r>
            <a:r>
              <a:rPr lang="en-US" sz="3200" dirty="0" smtClean="0"/>
              <a:t>all mathematical operations on expressions containing these </a:t>
            </a:r>
            <a:r>
              <a:rPr lang="en-US" sz="3200" dirty="0" smtClean="0"/>
              <a:t>strings</a:t>
            </a:r>
            <a:r>
              <a:rPr lang="en-US" sz="3200" dirty="0" smtClean="0"/>
              <a:t>. </a:t>
            </a:r>
            <a:endParaRPr lang="en-US" sz="3200" dirty="0"/>
          </a:p>
        </p:txBody>
      </p:sp>
      <p:sp>
        <p:nvSpPr>
          <p:cNvPr id="4" name="Slide Number Placeholder 3"/>
          <p:cNvSpPr>
            <a:spLocks noGrp="1"/>
          </p:cNvSpPr>
          <p:nvPr>
            <p:ph type="sldNum" sz="quarter" idx="12"/>
          </p:nvPr>
        </p:nvSpPr>
        <p:spPr/>
        <p:txBody>
          <a:bodyPr/>
          <a:lstStyle/>
          <a:p>
            <a:fld id="{92A76B80-11ED-4EDF-9E76-C1C361849401}" type="slidenum">
              <a:rPr lang="en-US" smtClean="0"/>
              <a:t>3</a:t>
            </a:fld>
            <a:endParaRPr lang="en-US"/>
          </a:p>
        </p:txBody>
      </p:sp>
    </p:spTree>
    <p:extLst>
      <p:ext uri="{BB962C8B-B14F-4D97-AF65-F5344CB8AC3E}">
        <p14:creationId xmlns:p14="http://schemas.microsoft.com/office/powerpoint/2010/main" val="12666259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533400" y="1371600"/>
            <a:ext cx="7772400" cy="1905000"/>
          </a:xfrm>
        </p:spPr>
        <p:txBody>
          <a:bodyPr/>
          <a:lstStyle/>
          <a:p>
            <a:pPr algn="ctr" eaLnBrk="1" fontAlgn="auto" hangingPunct="1">
              <a:spcAft>
                <a:spcPts val="0"/>
              </a:spcAft>
              <a:defRPr/>
            </a:pPr>
            <a:r>
              <a:rPr lang="en-US" altLang="en-US" sz="3200" b="1" dirty="0"/>
              <a:t>Mathematical </a:t>
            </a:r>
            <a:r>
              <a:rPr lang="en-US" altLang="en-US" sz="3200" b="1" dirty="0" smtClean="0"/>
              <a:t>Foundations of Networks With Cluster Identification</a:t>
            </a:r>
            <a:br>
              <a:rPr lang="en-US" altLang="en-US" sz="3200" b="1" dirty="0" smtClean="0"/>
            </a:br>
            <a:r>
              <a:rPr lang="en-US" altLang="en-US" sz="2000" b="1" dirty="0"/>
              <a:t>January 13, </a:t>
            </a:r>
            <a:r>
              <a:rPr lang="en-US" altLang="en-US" sz="2000" b="1" dirty="0" smtClean="0"/>
              <a:t>2015  -   NIST Colloquium –    Part 2 of 2 </a:t>
            </a:r>
            <a:endParaRPr lang="en-US" altLang="en-US" b="1" dirty="0" smtClean="0"/>
          </a:p>
        </p:txBody>
      </p:sp>
      <p:sp>
        <p:nvSpPr>
          <p:cNvPr id="2051" name="Subtitle 2"/>
          <p:cNvSpPr>
            <a:spLocks noGrp="1"/>
          </p:cNvSpPr>
          <p:nvPr>
            <p:ph type="subTitle" idx="1"/>
          </p:nvPr>
        </p:nvSpPr>
        <p:spPr>
          <a:xfrm>
            <a:off x="1143000" y="3962400"/>
            <a:ext cx="6858000" cy="1676400"/>
          </a:xfrm>
        </p:spPr>
        <p:txBody>
          <a:bodyPr/>
          <a:lstStyle/>
          <a:p>
            <a:pPr eaLnBrk="1" hangingPunct="1">
              <a:buFont typeface="Wingdings 3" pitchFamily="18" charset="2"/>
              <a:buNone/>
            </a:pPr>
            <a:r>
              <a:rPr lang="en-US" altLang="en-US" sz="2400" dirty="0" smtClean="0">
                <a:solidFill>
                  <a:srgbClr val="00B050"/>
                </a:solidFill>
              </a:rPr>
              <a:t>Joseph E. Johnson, PhD, </a:t>
            </a:r>
            <a:endParaRPr lang="en-US" altLang="en-US" sz="1200" dirty="0" smtClean="0">
              <a:solidFill>
                <a:srgbClr val="00B050"/>
              </a:solidFill>
            </a:endParaRPr>
          </a:p>
          <a:p>
            <a:pPr eaLnBrk="1" hangingPunct="1">
              <a:buFont typeface="Wingdings 3" pitchFamily="18" charset="2"/>
              <a:buNone/>
            </a:pPr>
            <a:r>
              <a:rPr lang="en-US" altLang="en-US" dirty="0" smtClean="0">
                <a:solidFill>
                  <a:srgbClr val="00B050"/>
                </a:solidFill>
              </a:rPr>
              <a:t>Physics Department University of South Carolina </a:t>
            </a:r>
          </a:p>
          <a:p>
            <a:pPr eaLnBrk="1" hangingPunct="1">
              <a:buFont typeface="Wingdings 3" pitchFamily="18" charset="2"/>
              <a:buNone/>
            </a:pPr>
            <a:r>
              <a:rPr lang="en-US" altLang="en-US" dirty="0" smtClean="0">
                <a:solidFill>
                  <a:srgbClr val="00B050"/>
                </a:solidFill>
              </a:rPr>
              <a:t>Columbia SC 29208 USA 			</a:t>
            </a:r>
          </a:p>
        </p:txBody>
      </p:sp>
      <p:sp>
        <p:nvSpPr>
          <p:cNvPr id="2052"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lIns="91440" tIns="45720" rIns="91440" bIns="45720" numCol="1" anchor="t" anchorCtr="0" compatLnSpc="1">
            <a:prstTxWarp prst="textNoShape">
              <a:avLst/>
            </a:prstTxWarp>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9BBB59"/>
              </a:buClr>
              <a:buFont typeface="Arial" charset="0"/>
              <a:buChar char="•"/>
              <a:defRPr>
                <a:solidFill>
                  <a:schemeClr val="tx1"/>
                </a:solidFill>
                <a:latin typeface="Calibri" pitchFamily="34" charset="0"/>
              </a:defRPr>
            </a:lvl3pPr>
            <a:lvl4pPr marL="1600200" indent="-228600" eaLnBrk="0" hangingPunct="0">
              <a:spcBef>
                <a:spcPct val="20000"/>
              </a:spcBef>
              <a:buClr>
                <a:srgbClr val="8064A2"/>
              </a:buClr>
              <a:buFont typeface="Arial" charset="0"/>
              <a:buChar char="•"/>
              <a:defRPr sz="1600">
                <a:solidFill>
                  <a:schemeClr val="tx1"/>
                </a:solidFill>
                <a:latin typeface="Calibri" pitchFamily="34" charset="0"/>
              </a:defRPr>
            </a:lvl4pPr>
            <a:lvl5pPr marL="2057400" indent="-228600" eaLnBrk="0" hangingPunct="0">
              <a:spcBef>
                <a:spcPct val="20000"/>
              </a:spcBef>
              <a:buClr>
                <a:srgbClr val="4BACC6"/>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9pPr>
          </a:lstStyle>
          <a:p>
            <a:pPr eaLnBrk="1" hangingPunct="1">
              <a:spcBef>
                <a:spcPct val="0"/>
              </a:spcBef>
              <a:buClrTx/>
              <a:buFontTx/>
              <a:buNone/>
            </a:pPr>
            <a:fld id="{0B8A4761-097B-47C4-A107-B544C475120C}" type="slidenum">
              <a:rPr lang="en-US" altLang="en-US" sz="1800" smtClean="0">
                <a:solidFill>
                  <a:schemeClr val="tx2"/>
                </a:solidFill>
                <a:latin typeface="Gill Sans MT" pitchFamily="34" charset="0"/>
              </a:rPr>
              <a:pPr eaLnBrk="1" hangingPunct="1">
                <a:spcBef>
                  <a:spcPct val="0"/>
                </a:spcBef>
                <a:buClrTx/>
                <a:buFontTx/>
                <a:buNone/>
              </a:pPr>
              <a:t>30</a:t>
            </a:fld>
            <a:endParaRPr lang="en-US" altLang="en-US" sz="1800" smtClean="0">
              <a:solidFill>
                <a:schemeClr val="tx2"/>
              </a:solidFill>
              <a:latin typeface="Gill Sans MT" pitchFamily="34" charset="0"/>
            </a:endParaRPr>
          </a:p>
        </p:txBody>
      </p:sp>
    </p:spTree>
    <p:extLst>
      <p:ext uri="{BB962C8B-B14F-4D97-AF65-F5344CB8AC3E}">
        <p14:creationId xmlns:p14="http://schemas.microsoft.com/office/powerpoint/2010/main" val="21508382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fontAlgn="auto" hangingPunct="1">
              <a:spcAft>
                <a:spcPts val="0"/>
              </a:spcAft>
              <a:defRPr/>
            </a:pPr>
            <a:r>
              <a:rPr lang="en-US" altLang="en-US" sz="3200" dirty="0" smtClean="0"/>
              <a:t>Consider Two </a:t>
            </a:r>
            <a:r>
              <a:rPr lang="en-US" altLang="en-US" sz="3200" dirty="0" smtClean="0"/>
              <a:t>Very Fundamental Problems:</a:t>
            </a:r>
            <a:r>
              <a:rPr lang="en-US" altLang="en-US" dirty="0" smtClean="0"/>
              <a:t/>
            </a:r>
            <a:br>
              <a:rPr lang="en-US" altLang="en-US" dirty="0" smtClean="0"/>
            </a:br>
            <a:r>
              <a:rPr lang="en-US" altLang="en-US" sz="2400" dirty="0"/>
              <a:t>The Understanding, Classification, and Analysis </a:t>
            </a:r>
            <a:r>
              <a:rPr lang="en-US" altLang="en-US" sz="2400" dirty="0" smtClean="0"/>
              <a:t>of:</a:t>
            </a:r>
          </a:p>
        </p:txBody>
      </p:sp>
      <p:sp>
        <p:nvSpPr>
          <p:cNvPr id="3075" name="Content Placeholder 2"/>
          <p:cNvSpPr>
            <a:spLocks noGrp="1"/>
          </p:cNvSpPr>
          <p:nvPr>
            <p:ph idx="1"/>
          </p:nvPr>
        </p:nvSpPr>
        <p:spPr/>
        <p:txBody>
          <a:bodyPr/>
          <a:lstStyle/>
          <a:p>
            <a:pPr eaLnBrk="1" hangingPunct="1"/>
            <a:r>
              <a:rPr lang="en-US" altLang="en-US" u="sng" dirty="0" smtClean="0"/>
              <a:t>Mathematical Networks</a:t>
            </a:r>
            <a:r>
              <a:rPr lang="en-US" altLang="en-US" dirty="0" smtClean="0"/>
              <a:t>:</a:t>
            </a:r>
          </a:p>
          <a:p>
            <a:pPr lvl="1" eaLnBrk="1" hangingPunct="1"/>
            <a:r>
              <a:rPr lang="en-US" altLang="en-US" dirty="0" smtClean="0"/>
              <a:t>Networks include those for information, communication, transportation, financial &amp; trade, utility, health &amp; social networks.</a:t>
            </a:r>
          </a:p>
          <a:p>
            <a:pPr eaLnBrk="1" hangingPunct="1"/>
            <a:r>
              <a:rPr lang="en-US" altLang="en-US" u="sng" dirty="0" smtClean="0"/>
              <a:t>Information and Clustering:</a:t>
            </a:r>
          </a:p>
          <a:p>
            <a:pPr lvl="1" eaLnBrk="1" hangingPunct="1"/>
            <a:r>
              <a:rPr lang="en-US" altLang="en-US" dirty="0" smtClean="0"/>
              <a:t>Clustering in networks and systems of “similar things</a:t>
            </a:r>
            <a:r>
              <a:rPr lang="en-US" altLang="en-US" dirty="0" smtClean="0"/>
              <a:t>”</a:t>
            </a:r>
          </a:p>
          <a:p>
            <a:pPr lvl="1" eaLnBrk="1" hangingPunct="1"/>
            <a:endParaRPr lang="en-US" altLang="en-US" dirty="0" smtClean="0"/>
          </a:p>
          <a:p>
            <a:pPr lvl="1"/>
            <a:r>
              <a:rPr lang="en-US" altLang="en-US" dirty="0" smtClean="0"/>
              <a:t>These two domains are two of the most difficult areas in mathematics. </a:t>
            </a:r>
          </a:p>
          <a:p>
            <a:pPr lvl="1" eaLnBrk="1" hangingPunct="1"/>
            <a:r>
              <a:rPr lang="en-US" altLang="en-US" dirty="0" smtClean="0"/>
              <a:t>This talk will explore common roots of both of these concepts with both </a:t>
            </a:r>
            <a:r>
              <a:rPr lang="en-US" altLang="en-US" u="sng" dirty="0" smtClean="0"/>
              <a:t>Lie algebras &amp; Lie groups, and with Shannon &amp; Renyi entropy metrics</a:t>
            </a:r>
          </a:p>
          <a:p>
            <a:pPr lvl="1" eaLnBrk="1" hangingPunct="1"/>
            <a:endParaRPr lang="en-US" altLang="en-US" u="sng" dirty="0" smtClean="0"/>
          </a:p>
          <a:p>
            <a:pPr lvl="1" eaLnBrk="1" hangingPunct="1"/>
            <a:r>
              <a:rPr lang="en-US" altLang="en-US" dirty="0" smtClean="0"/>
              <a:t>I will then link this work with that on MetaNumbers</a:t>
            </a:r>
          </a:p>
          <a:p>
            <a:pPr eaLnBrk="1" hangingPunct="1"/>
            <a:endParaRPr lang="en-US" altLang="en-US" dirty="0" smtClean="0"/>
          </a:p>
        </p:txBody>
      </p:sp>
      <p:sp>
        <p:nvSpPr>
          <p:cNvPr id="3076"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9BBB59"/>
              </a:buClr>
              <a:buFont typeface="Arial" charset="0"/>
              <a:buChar char="•"/>
              <a:defRPr>
                <a:solidFill>
                  <a:schemeClr val="tx1"/>
                </a:solidFill>
                <a:latin typeface="Calibri" pitchFamily="34" charset="0"/>
              </a:defRPr>
            </a:lvl3pPr>
            <a:lvl4pPr marL="1600200" indent="-228600" eaLnBrk="0" hangingPunct="0">
              <a:spcBef>
                <a:spcPct val="20000"/>
              </a:spcBef>
              <a:buClr>
                <a:srgbClr val="8064A2"/>
              </a:buClr>
              <a:buFont typeface="Arial" charset="0"/>
              <a:buChar char="•"/>
              <a:defRPr sz="1600">
                <a:solidFill>
                  <a:schemeClr val="tx1"/>
                </a:solidFill>
                <a:latin typeface="Calibri" pitchFamily="34" charset="0"/>
              </a:defRPr>
            </a:lvl4pPr>
            <a:lvl5pPr marL="2057400" indent="-228600" eaLnBrk="0" hangingPunct="0">
              <a:spcBef>
                <a:spcPct val="20000"/>
              </a:spcBef>
              <a:buClr>
                <a:srgbClr val="4BACC6"/>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9pPr>
          </a:lstStyle>
          <a:p>
            <a:pPr eaLnBrk="1" hangingPunct="1">
              <a:spcBef>
                <a:spcPct val="0"/>
              </a:spcBef>
              <a:buClrTx/>
              <a:buFontTx/>
              <a:buNone/>
            </a:pPr>
            <a:fld id="{B86A7334-6AB8-4AF7-ACB3-7C1849FD6C2B}" type="slidenum">
              <a:rPr lang="en-US" altLang="en-US" sz="1800" smtClean="0">
                <a:solidFill>
                  <a:srgbClr val="FFFFFF"/>
                </a:solidFill>
                <a:latin typeface="Gill Sans MT" pitchFamily="34" charset="0"/>
              </a:rPr>
              <a:pPr eaLnBrk="1" hangingPunct="1">
                <a:spcBef>
                  <a:spcPct val="0"/>
                </a:spcBef>
                <a:buClrTx/>
                <a:buFontTx/>
                <a:buNone/>
              </a:pPr>
              <a:t>31</a:t>
            </a:fld>
            <a:endParaRPr lang="en-US" altLang="en-US" sz="1800" smtClean="0">
              <a:solidFill>
                <a:srgbClr val="FFFFFF"/>
              </a:solidFill>
              <a:latin typeface="Gill Sans MT" pitchFamily="34" charset="0"/>
            </a:endParaRPr>
          </a:p>
        </p:txBody>
      </p:sp>
    </p:spTree>
    <p:extLst>
      <p:ext uri="{BB962C8B-B14F-4D97-AF65-F5344CB8AC3E}">
        <p14:creationId xmlns:p14="http://schemas.microsoft.com/office/powerpoint/2010/main" val="31534306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fontAlgn="auto" hangingPunct="1">
              <a:spcAft>
                <a:spcPts val="0"/>
              </a:spcAft>
              <a:defRPr/>
            </a:pPr>
            <a:r>
              <a:rPr lang="en-US" altLang="en-US" dirty="0" smtClean="0"/>
              <a:t>Math Preliminaries</a:t>
            </a:r>
            <a:br>
              <a:rPr lang="en-US" altLang="en-US" dirty="0" smtClean="0"/>
            </a:br>
            <a:r>
              <a:rPr lang="en-US" altLang="en-US" sz="1800" dirty="0" smtClean="0"/>
              <a:t>Vector Spaces Lie groups and algebras, Markov Transformations</a:t>
            </a:r>
          </a:p>
        </p:txBody>
      </p:sp>
      <p:sp>
        <p:nvSpPr>
          <p:cNvPr id="3" name="Content Placeholder 2"/>
          <p:cNvSpPr>
            <a:spLocks noGrp="1"/>
          </p:cNvSpPr>
          <p:nvPr>
            <p:ph idx="1"/>
          </p:nvPr>
        </p:nvSpPr>
        <p:spPr/>
        <p:txBody>
          <a:bodyPr rtlCol="0">
            <a:normAutofit/>
          </a:bodyPr>
          <a:lstStyle/>
          <a:p>
            <a:pPr marL="548640" lvl="1" indent="-274320" eaLnBrk="1" fontAlgn="auto" hangingPunct="1">
              <a:spcAft>
                <a:spcPts val="0"/>
              </a:spcAft>
              <a:buFont typeface="Wingdings 3"/>
              <a:buChar char=""/>
              <a:defRPr/>
            </a:pPr>
            <a:r>
              <a:rPr lang="en-US" u="sng" dirty="0"/>
              <a:t>Linear Vector Space (LVS): |</a:t>
            </a:r>
            <a:r>
              <a:rPr lang="en-US" b="1" dirty="0"/>
              <a:t>A&gt;</a:t>
            </a:r>
            <a:r>
              <a:rPr lang="en-US" dirty="0"/>
              <a:t>+|</a:t>
            </a:r>
            <a:r>
              <a:rPr lang="en-US" b="1" dirty="0"/>
              <a:t>B&gt;</a:t>
            </a:r>
            <a:r>
              <a:rPr lang="en-US" dirty="0"/>
              <a:t> = |</a:t>
            </a:r>
            <a:r>
              <a:rPr lang="en-US" b="1" dirty="0"/>
              <a:t>C&gt;</a:t>
            </a:r>
            <a:r>
              <a:rPr lang="en-US" dirty="0"/>
              <a:t> and </a:t>
            </a:r>
            <a:r>
              <a:rPr lang="en-US" dirty="0" err="1"/>
              <a:t>a|</a:t>
            </a:r>
            <a:r>
              <a:rPr lang="en-US" b="1" dirty="0" err="1"/>
              <a:t>A</a:t>
            </a:r>
            <a:r>
              <a:rPr lang="en-US" b="1" dirty="0"/>
              <a:t>&gt;</a:t>
            </a:r>
            <a:r>
              <a:rPr lang="en-US" dirty="0"/>
              <a:t> = |</a:t>
            </a:r>
            <a:r>
              <a:rPr lang="en-US" b="1" dirty="0"/>
              <a:t>B&gt; </a:t>
            </a:r>
          </a:p>
          <a:p>
            <a:pPr marL="822960" lvl="2" eaLnBrk="1" fontAlgn="auto" hangingPunct="1">
              <a:spcAft>
                <a:spcPts val="0"/>
              </a:spcAft>
              <a:buClr>
                <a:schemeClr val="bg1">
                  <a:shade val="50000"/>
                </a:schemeClr>
              </a:buClr>
              <a:buFont typeface="Wingdings 3"/>
              <a:buChar char=""/>
              <a:defRPr/>
            </a:pPr>
            <a:r>
              <a:rPr lang="en-US" dirty="0"/>
              <a:t>A basis </a:t>
            </a:r>
            <a:r>
              <a:rPr lang="en-US" b="1" dirty="0"/>
              <a:t>|i&gt;</a:t>
            </a:r>
            <a:r>
              <a:rPr lang="en-US" dirty="0"/>
              <a:t> for the space gives all elements as  </a:t>
            </a:r>
            <a:r>
              <a:rPr lang="en-US" b="1" dirty="0"/>
              <a:t>|A&gt;</a:t>
            </a:r>
            <a:r>
              <a:rPr lang="en-US" dirty="0"/>
              <a:t> = </a:t>
            </a:r>
            <a:r>
              <a:rPr lang="en-US" dirty="0" err="1"/>
              <a:t>a</a:t>
            </a:r>
            <a:r>
              <a:rPr lang="en-US" baseline="-25000" dirty="0" err="1"/>
              <a:t>i</a:t>
            </a:r>
            <a:r>
              <a:rPr lang="en-US" baseline="-25000" dirty="0"/>
              <a:t> </a:t>
            </a:r>
            <a:r>
              <a:rPr lang="en-US" b="1" dirty="0"/>
              <a:t>|i&gt;</a:t>
            </a:r>
          </a:p>
          <a:p>
            <a:pPr marL="822960" lvl="2" eaLnBrk="1" fontAlgn="auto" hangingPunct="1">
              <a:spcAft>
                <a:spcPts val="0"/>
              </a:spcAft>
              <a:buClr>
                <a:schemeClr val="bg1">
                  <a:shade val="50000"/>
                </a:schemeClr>
              </a:buClr>
              <a:buFont typeface="Wingdings 3"/>
              <a:buChar char=""/>
              <a:defRPr/>
            </a:pPr>
            <a:r>
              <a:rPr lang="en-US" dirty="0"/>
              <a:t>LVS becomes more powerful with the following two products: </a:t>
            </a:r>
          </a:p>
          <a:p>
            <a:pPr marL="548640" lvl="1" indent="-274320" eaLnBrk="1" fontAlgn="auto" hangingPunct="1">
              <a:spcAft>
                <a:spcPts val="0"/>
              </a:spcAft>
              <a:buFont typeface="Wingdings 3"/>
              <a:buChar char=""/>
              <a:defRPr/>
            </a:pPr>
            <a:r>
              <a:rPr lang="en-US" u="sng" dirty="0"/>
              <a:t>Metric Space (MS</a:t>
            </a:r>
            <a:r>
              <a:rPr lang="en-US" dirty="0"/>
              <a:t>)   </a:t>
            </a:r>
            <a:r>
              <a:rPr lang="en-US" b="1" dirty="0"/>
              <a:t>A</a:t>
            </a:r>
            <a:r>
              <a:rPr lang="en-US" dirty="0"/>
              <a:t>*</a:t>
            </a:r>
            <a:r>
              <a:rPr lang="en-US" b="1" dirty="0"/>
              <a:t>B</a:t>
            </a:r>
            <a:r>
              <a:rPr lang="en-US" dirty="0"/>
              <a:t> = </a:t>
            </a:r>
            <a:r>
              <a:rPr lang="en-US" dirty="0" err="1">
                <a:latin typeface="Symbol" pitchFamily="18" charset="2"/>
              </a:rPr>
              <a:t>S</a:t>
            </a:r>
            <a:r>
              <a:rPr lang="en-US" b="1" dirty="0" err="1"/>
              <a:t>A</a:t>
            </a:r>
            <a:r>
              <a:rPr lang="en-US" baseline="-25000" dirty="0" err="1"/>
              <a:t>i</a:t>
            </a:r>
            <a:r>
              <a:rPr lang="en-US" b="1" dirty="0" err="1"/>
              <a:t>B</a:t>
            </a:r>
            <a:r>
              <a:rPr lang="en-US" baseline="-25000" dirty="0" err="1"/>
              <a:t>i</a:t>
            </a:r>
            <a:r>
              <a:rPr lang="en-US" dirty="0"/>
              <a:t> = real # = |</a:t>
            </a:r>
            <a:r>
              <a:rPr lang="en-US" b="1" dirty="0"/>
              <a:t>A</a:t>
            </a:r>
            <a:r>
              <a:rPr lang="en-US" dirty="0"/>
              <a:t>| |</a:t>
            </a:r>
            <a:r>
              <a:rPr lang="en-US" b="1" dirty="0"/>
              <a:t>B</a:t>
            </a:r>
            <a:r>
              <a:rPr lang="en-US" dirty="0"/>
              <a:t>| cos </a:t>
            </a:r>
            <a:r>
              <a:rPr lang="en-US" dirty="0">
                <a:latin typeface="Symbol" pitchFamily="18" charset="2"/>
              </a:rPr>
              <a:t>q </a:t>
            </a:r>
            <a:r>
              <a:rPr lang="en-US" dirty="0"/>
              <a:t> </a:t>
            </a:r>
          </a:p>
          <a:p>
            <a:pPr marL="822960" lvl="2" eaLnBrk="1" fontAlgn="auto" hangingPunct="1">
              <a:spcAft>
                <a:spcPts val="0"/>
              </a:spcAft>
              <a:buClr>
                <a:schemeClr val="bg1">
                  <a:shade val="50000"/>
                </a:schemeClr>
              </a:buClr>
              <a:buFont typeface="Wingdings 3"/>
              <a:buChar char=""/>
              <a:defRPr/>
            </a:pPr>
            <a:r>
              <a:rPr lang="en-US" dirty="0"/>
              <a:t>So we get the ‘metrics of length and angle.</a:t>
            </a:r>
          </a:p>
          <a:p>
            <a:pPr marL="822960" lvl="2" eaLnBrk="1" fontAlgn="auto" hangingPunct="1">
              <a:spcAft>
                <a:spcPts val="0"/>
              </a:spcAft>
              <a:buClr>
                <a:schemeClr val="bg1">
                  <a:shade val="50000"/>
                </a:schemeClr>
              </a:buClr>
              <a:buFont typeface="Wingdings 3"/>
              <a:buChar char=""/>
              <a:defRPr/>
            </a:pPr>
            <a:r>
              <a:rPr lang="en-US" dirty="0"/>
              <a:t>Examples: regular space and the unitary </a:t>
            </a:r>
            <a:r>
              <a:rPr lang="en-US" dirty="0" smtClean="0"/>
              <a:t>scalar </a:t>
            </a:r>
            <a:r>
              <a:rPr lang="en-US" dirty="0"/>
              <a:t>product</a:t>
            </a:r>
          </a:p>
          <a:p>
            <a:pPr marL="548640" lvl="1" indent="-274320" eaLnBrk="1" fontAlgn="auto" hangingPunct="1">
              <a:spcAft>
                <a:spcPts val="0"/>
              </a:spcAft>
              <a:buFont typeface="Wingdings 3"/>
              <a:buChar char=""/>
              <a:defRPr/>
            </a:pPr>
            <a:r>
              <a:rPr lang="en-US" u="sng" dirty="0"/>
              <a:t>Lie Algebra (LA)</a:t>
            </a:r>
            <a:r>
              <a:rPr lang="en-US" dirty="0"/>
              <a:t>  [</a:t>
            </a:r>
            <a:r>
              <a:rPr lang="en-US" b="1" dirty="0"/>
              <a:t>L</a:t>
            </a:r>
            <a:r>
              <a:rPr lang="en-US" baseline="-25000" dirty="0"/>
              <a:t>i</a:t>
            </a:r>
            <a:r>
              <a:rPr lang="en-US" dirty="0"/>
              <a:t>, </a:t>
            </a:r>
            <a:r>
              <a:rPr lang="en-US" b="1" dirty="0" err="1"/>
              <a:t>L</a:t>
            </a:r>
            <a:r>
              <a:rPr lang="en-US" baseline="-25000" dirty="0" err="1"/>
              <a:t>j</a:t>
            </a:r>
            <a:r>
              <a:rPr lang="en-US" dirty="0"/>
              <a:t>] = </a:t>
            </a:r>
            <a:r>
              <a:rPr lang="en-US" dirty="0" err="1"/>
              <a:t>c</a:t>
            </a:r>
            <a:r>
              <a:rPr lang="en-US" baseline="-25000" dirty="0" err="1"/>
              <a:t>ij</a:t>
            </a:r>
            <a:r>
              <a:rPr lang="en-US" baseline="30000" dirty="0" err="1"/>
              <a:t>k</a:t>
            </a:r>
            <a:r>
              <a:rPr lang="en-US" dirty="0"/>
              <a:t> </a:t>
            </a:r>
            <a:r>
              <a:rPr lang="en-US" b="1" dirty="0" err="1"/>
              <a:t>L</a:t>
            </a:r>
            <a:r>
              <a:rPr lang="en-US" baseline="-25000" dirty="0" err="1"/>
              <a:t>k</a:t>
            </a:r>
            <a:r>
              <a:rPr lang="en-US" dirty="0"/>
              <a:t>   &amp; the Jacobi Identity </a:t>
            </a:r>
          </a:p>
          <a:p>
            <a:pPr marL="822960" lvl="2" eaLnBrk="1" fontAlgn="auto" hangingPunct="1">
              <a:spcAft>
                <a:spcPts val="0"/>
              </a:spcAft>
              <a:buClr>
                <a:schemeClr val="bg1">
                  <a:shade val="50000"/>
                </a:schemeClr>
              </a:buClr>
              <a:buFont typeface="Wingdings 3"/>
              <a:buChar char=""/>
              <a:defRPr/>
            </a:pPr>
            <a:r>
              <a:rPr lang="en-US" dirty="0"/>
              <a:t>Lie Group :   G(q)  = </a:t>
            </a:r>
            <a:r>
              <a:rPr lang="en-US" dirty="0" err="1"/>
              <a:t>e</a:t>
            </a:r>
            <a:r>
              <a:rPr lang="en-US" baseline="30000" dirty="0" err="1"/>
              <a:t>q</a:t>
            </a:r>
            <a:r>
              <a:rPr lang="en-US" b="1" baseline="30000" dirty="0" err="1"/>
              <a:t>L</a:t>
            </a:r>
            <a:r>
              <a:rPr lang="en-US" b="1" dirty="0"/>
              <a:t> </a:t>
            </a:r>
            <a:r>
              <a:rPr lang="en-US" dirty="0"/>
              <a:t>= 1 +</a:t>
            </a:r>
            <a:r>
              <a:rPr lang="en-US" dirty="0" err="1"/>
              <a:t>tL</a:t>
            </a:r>
            <a:r>
              <a:rPr lang="en-US" dirty="0"/>
              <a:t> + t</a:t>
            </a:r>
            <a:r>
              <a:rPr lang="en-US" baseline="30000" dirty="0"/>
              <a:t>2</a:t>
            </a:r>
            <a:r>
              <a:rPr lang="en-US" b="1" dirty="0"/>
              <a:t>L</a:t>
            </a:r>
            <a:r>
              <a:rPr lang="en-US" baseline="30000" dirty="0"/>
              <a:t>2</a:t>
            </a:r>
            <a:r>
              <a:rPr lang="en-US" dirty="0"/>
              <a:t>/2!+…</a:t>
            </a:r>
          </a:p>
          <a:p>
            <a:pPr marL="822960" lvl="2" eaLnBrk="1" fontAlgn="auto" hangingPunct="1">
              <a:spcAft>
                <a:spcPts val="0"/>
              </a:spcAft>
              <a:buClr>
                <a:schemeClr val="bg1">
                  <a:shade val="50000"/>
                </a:schemeClr>
              </a:buClr>
              <a:buFont typeface="Wingdings 3"/>
              <a:buChar char=""/>
              <a:defRPr/>
            </a:pPr>
            <a:r>
              <a:rPr lang="en-US" u="sng" dirty="0"/>
              <a:t>LA Examples</a:t>
            </a:r>
            <a:r>
              <a:rPr lang="en-US" dirty="0"/>
              <a:t>: Rotation </a:t>
            </a:r>
            <a:r>
              <a:rPr lang="en-US" dirty="0">
                <a:latin typeface="Symbol" pitchFamily="18" charset="2"/>
              </a:rPr>
              <a:t>S</a:t>
            </a:r>
            <a:r>
              <a:rPr lang="en-US" dirty="0"/>
              <a:t>x</a:t>
            </a:r>
            <a:r>
              <a:rPr lang="en-US" baseline="-25000" dirty="0"/>
              <a:t>i</a:t>
            </a:r>
            <a:r>
              <a:rPr lang="en-US" baseline="30000" dirty="0"/>
              <a:t>2</a:t>
            </a:r>
            <a:r>
              <a:rPr lang="en-US" dirty="0"/>
              <a:t>, Translation </a:t>
            </a:r>
            <a:r>
              <a:rPr lang="en-US" dirty="0" err="1" smtClean="0"/>
              <a:t>x’</a:t>
            </a:r>
            <a:r>
              <a:rPr lang="en-US" baseline="-25000" dirty="0" err="1" smtClean="0"/>
              <a:t>i</a:t>
            </a:r>
            <a:r>
              <a:rPr lang="en-US" dirty="0" smtClean="0"/>
              <a:t>=</a:t>
            </a:r>
            <a:r>
              <a:rPr lang="en-US" dirty="0" err="1" smtClean="0"/>
              <a:t>x</a:t>
            </a:r>
            <a:r>
              <a:rPr lang="en-US" baseline="-25000" dirty="0" err="1" smtClean="0"/>
              <a:t>i</a:t>
            </a:r>
            <a:r>
              <a:rPr lang="en-US" dirty="0" err="1" smtClean="0"/>
              <a:t>+a</a:t>
            </a:r>
            <a:r>
              <a:rPr lang="en-US" baseline="-25000" dirty="0" err="1" smtClean="0"/>
              <a:t>i</a:t>
            </a:r>
            <a:r>
              <a:rPr lang="en-US" dirty="0"/>
              <a:t>, Lorentz </a:t>
            </a:r>
            <a:r>
              <a:rPr lang="en-US" dirty="0" smtClean="0"/>
              <a:t>c</a:t>
            </a:r>
            <a:r>
              <a:rPr lang="en-US" baseline="30000" dirty="0" smtClean="0"/>
              <a:t>2</a:t>
            </a:r>
            <a:r>
              <a:rPr lang="en-US" dirty="0" smtClean="0"/>
              <a:t>t</a:t>
            </a:r>
            <a:r>
              <a:rPr lang="en-US" baseline="30000" dirty="0" smtClean="0"/>
              <a:t>2</a:t>
            </a:r>
            <a:r>
              <a:rPr lang="en-US" dirty="0" smtClean="0"/>
              <a:t>-r</a:t>
            </a:r>
            <a:r>
              <a:rPr lang="en-US" baseline="30000" dirty="0" smtClean="0"/>
              <a:t>2</a:t>
            </a:r>
            <a:r>
              <a:rPr lang="en-US" dirty="0"/>
              <a:t>, Poincare (Lorentz with translations), Unitary </a:t>
            </a:r>
            <a:r>
              <a:rPr lang="en-US" dirty="0" err="1">
                <a:latin typeface="Symbol" pitchFamily="18" charset="2"/>
              </a:rPr>
              <a:t>SY</a:t>
            </a:r>
            <a:r>
              <a:rPr lang="en-US" baseline="-25000" dirty="0" err="1">
                <a:latin typeface="Symbol" pitchFamily="18" charset="2"/>
              </a:rPr>
              <a:t>a</a:t>
            </a:r>
            <a:r>
              <a:rPr lang="en-US" dirty="0">
                <a:latin typeface="Symbol" pitchFamily="18" charset="2"/>
              </a:rPr>
              <a:t>*</a:t>
            </a:r>
            <a:r>
              <a:rPr lang="en-US" dirty="0" err="1">
                <a:latin typeface="Symbol" pitchFamily="18" charset="2"/>
              </a:rPr>
              <a:t>Y</a:t>
            </a:r>
            <a:r>
              <a:rPr lang="en-US" baseline="-25000" dirty="0" err="1">
                <a:latin typeface="Symbol" pitchFamily="18" charset="2"/>
              </a:rPr>
              <a:t>a</a:t>
            </a:r>
            <a:r>
              <a:rPr lang="en-US" dirty="0"/>
              <a:t>=1,    General Linear </a:t>
            </a:r>
            <a:r>
              <a:rPr lang="en-US" dirty="0" err="1" smtClean="0"/>
              <a:t>x’</a:t>
            </a:r>
            <a:r>
              <a:rPr lang="en-US" baseline="-25000" dirty="0" err="1" smtClean="0"/>
              <a:t>i</a:t>
            </a:r>
            <a:r>
              <a:rPr lang="en-US" dirty="0" smtClean="0"/>
              <a:t> </a:t>
            </a:r>
            <a:r>
              <a:rPr lang="en-US" dirty="0"/>
              <a:t>= </a:t>
            </a:r>
            <a:r>
              <a:rPr lang="en-US" dirty="0" err="1"/>
              <a:t>G</a:t>
            </a:r>
            <a:r>
              <a:rPr lang="en-US" baseline="-25000" dirty="0" err="1"/>
              <a:t>ij</a:t>
            </a:r>
            <a:r>
              <a:rPr lang="en-US" baseline="-25000" dirty="0"/>
              <a:t> </a:t>
            </a:r>
            <a:r>
              <a:rPr lang="en-US" dirty="0" err="1"/>
              <a:t>x</a:t>
            </a:r>
            <a:r>
              <a:rPr lang="en-US" baseline="-25000" dirty="0" err="1"/>
              <a:t>j</a:t>
            </a:r>
            <a:r>
              <a:rPr lang="en-US" dirty="0"/>
              <a:t>, Markov </a:t>
            </a:r>
            <a:r>
              <a:rPr lang="en-US" dirty="0" err="1" smtClean="0">
                <a:latin typeface="Symbol" pitchFamily="18" charset="2"/>
              </a:rPr>
              <a:t>S</a:t>
            </a:r>
            <a:r>
              <a:rPr lang="en-US" dirty="0" err="1" smtClean="0"/>
              <a:t>x’</a:t>
            </a:r>
            <a:r>
              <a:rPr lang="en-US" baseline="-25000" dirty="0" err="1" smtClean="0"/>
              <a:t>i</a:t>
            </a:r>
            <a:r>
              <a:rPr lang="en-US" dirty="0" smtClean="0"/>
              <a:t> </a:t>
            </a:r>
            <a:r>
              <a:rPr lang="en-US" dirty="0"/>
              <a:t>= </a:t>
            </a:r>
            <a:r>
              <a:rPr lang="en-US" dirty="0" err="1">
                <a:latin typeface="Symbol" pitchFamily="18" charset="2"/>
              </a:rPr>
              <a:t>S</a:t>
            </a:r>
            <a:r>
              <a:rPr lang="en-US" dirty="0" err="1"/>
              <a:t>x</a:t>
            </a:r>
            <a:r>
              <a:rPr lang="en-US" baseline="-25000" dirty="0" err="1"/>
              <a:t>i</a:t>
            </a:r>
            <a:r>
              <a:rPr lang="en-US" dirty="0"/>
              <a:t>, Scaling </a:t>
            </a:r>
            <a:r>
              <a:rPr lang="en-US" dirty="0" err="1" smtClean="0"/>
              <a:t>x’</a:t>
            </a:r>
            <a:r>
              <a:rPr lang="en-US" baseline="-25000" dirty="0" err="1" smtClean="0"/>
              <a:t>i</a:t>
            </a:r>
            <a:r>
              <a:rPr lang="en-US" dirty="0" smtClean="0"/>
              <a:t>=</a:t>
            </a:r>
            <a:r>
              <a:rPr lang="en-US" dirty="0" err="1" smtClean="0"/>
              <a:t>e</a:t>
            </a:r>
            <a:r>
              <a:rPr lang="en-US" baseline="30000" dirty="0" err="1" smtClean="0"/>
              <a:t>li</a:t>
            </a:r>
            <a:r>
              <a:rPr lang="en-US" dirty="0" err="1" smtClean="0"/>
              <a:t>x</a:t>
            </a:r>
            <a:r>
              <a:rPr lang="en-US" baseline="-25000" dirty="0" err="1" smtClean="0"/>
              <a:t>i</a:t>
            </a:r>
            <a:r>
              <a:rPr lang="en-US" dirty="0" smtClean="0"/>
              <a:t>  </a:t>
            </a:r>
            <a:r>
              <a:rPr lang="en-US" dirty="0"/>
              <a:t>&amp; Heisenberg  X, P, </a:t>
            </a:r>
            <a:r>
              <a:rPr lang="en-US" dirty="0" smtClean="0"/>
              <a:t>.</a:t>
            </a:r>
            <a:endParaRPr lang="en-US" dirty="0"/>
          </a:p>
          <a:p>
            <a:pPr marL="548640" lvl="1" indent="-274320" eaLnBrk="1" fontAlgn="auto" hangingPunct="1">
              <a:spcAft>
                <a:spcPts val="0"/>
              </a:spcAft>
              <a:buFont typeface="Wingdings 3"/>
              <a:buChar char=""/>
              <a:defRPr/>
            </a:pPr>
            <a:r>
              <a:rPr lang="en-US" u="sng" dirty="0"/>
              <a:t>LA Representations:  </a:t>
            </a:r>
            <a:r>
              <a:rPr lang="en-US" dirty="0"/>
              <a:t>LA can often be represented by matrices acting upon vectors in a metric space. </a:t>
            </a:r>
          </a:p>
          <a:p>
            <a:pPr eaLnBrk="1" fontAlgn="auto" hangingPunct="1">
              <a:spcAft>
                <a:spcPts val="0"/>
              </a:spcAft>
              <a:buFont typeface="Arial" pitchFamily="34" charset="0"/>
              <a:buChar char="•"/>
              <a:defRPr/>
            </a:pPr>
            <a:endParaRPr lang="en-US" dirty="0"/>
          </a:p>
        </p:txBody>
      </p:sp>
      <p:sp>
        <p:nvSpPr>
          <p:cNvPr id="4100"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9BBB59"/>
              </a:buClr>
              <a:buFont typeface="Arial" charset="0"/>
              <a:buChar char="•"/>
              <a:defRPr>
                <a:solidFill>
                  <a:schemeClr val="tx1"/>
                </a:solidFill>
                <a:latin typeface="Calibri" pitchFamily="34" charset="0"/>
              </a:defRPr>
            </a:lvl3pPr>
            <a:lvl4pPr marL="1600200" indent="-228600" eaLnBrk="0" hangingPunct="0">
              <a:spcBef>
                <a:spcPct val="20000"/>
              </a:spcBef>
              <a:buClr>
                <a:srgbClr val="8064A2"/>
              </a:buClr>
              <a:buFont typeface="Arial" charset="0"/>
              <a:buChar char="•"/>
              <a:defRPr sz="1600">
                <a:solidFill>
                  <a:schemeClr val="tx1"/>
                </a:solidFill>
                <a:latin typeface="Calibri" pitchFamily="34" charset="0"/>
              </a:defRPr>
            </a:lvl4pPr>
            <a:lvl5pPr marL="2057400" indent="-228600" eaLnBrk="0" hangingPunct="0">
              <a:spcBef>
                <a:spcPct val="20000"/>
              </a:spcBef>
              <a:buClr>
                <a:srgbClr val="4BACC6"/>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9pPr>
          </a:lstStyle>
          <a:p>
            <a:pPr eaLnBrk="1" hangingPunct="1">
              <a:spcBef>
                <a:spcPct val="0"/>
              </a:spcBef>
              <a:buClrTx/>
              <a:buFontTx/>
              <a:buNone/>
            </a:pPr>
            <a:fld id="{D17129AD-7EA4-49EA-82CA-7F6050ADD2AF}" type="slidenum">
              <a:rPr lang="en-US" altLang="en-US" sz="1800" smtClean="0">
                <a:solidFill>
                  <a:srgbClr val="FFFFFF"/>
                </a:solidFill>
                <a:latin typeface="Gill Sans MT" pitchFamily="34" charset="0"/>
              </a:rPr>
              <a:pPr eaLnBrk="1" hangingPunct="1">
                <a:spcBef>
                  <a:spcPct val="0"/>
                </a:spcBef>
                <a:buClrTx/>
                <a:buFontTx/>
                <a:buNone/>
              </a:pPr>
              <a:t>32</a:t>
            </a:fld>
            <a:endParaRPr lang="en-US" altLang="en-US" sz="1800" smtClean="0">
              <a:solidFill>
                <a:srgbClr val="FFFFFF"/>
              </a:solidFill>
              <a:latin typeface="Gill Sans MT" pitchFamily="34" charset="0"/>
            </a:endParaRPr>
          </a:p>
        </p:txBody>
      </p:sp>
    </p:spTree>
    <p:extLst>
      <p:ext uri="{BB962C8B-B14F-4D97-AF65-F5344CB8AC3E}">
        <p14:creationId xmlns:p14="http://schemas.microsoft.com/office/powerpoint/2010/main" val="39146193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fontAlgn="auto" hangingPunct="1">
              <a:spcAft>
                <a:spcPts val="0"/>
              </a:spcAft>
              <a:defRPr/>
            </a:pPr>
            <a:r>
              <a:rPr lang="en-US" altLang="en-US" dirty="0"/>
              <a:t>Information &amp; Entropy </a:t>
            </a:r>
          </a:p>
        </p:txBody>
      </p:sp>
      <p:sp>
        <p:nvSpPr>
          <p:cNvPr id="3" name="Content Placeholder 2"/>
          <p:cNvSpPr>
            <a:spLocks noGrp="1"/>
          </p:cNvSpPr>
          <p:nvPr>
            <p:ph idx="1"/>
          </p:nvPr>
        </p:nvSpPr>
        <p:spPr/>
        <p:txBody>
          <a:bodyPr rtlCol="0">
            <a:normAutofit lnSpcReduction="10000"/>
          </a:bodyPr>
          <a:lstStyle/>
          <a:p>
            <a:pPr marL="274320" indent="-274320" eaLnBrk="1" fontAlgn="auto" hangingPunct="1">
              <a:spcAft>
                <a:spcPts val="0"/>
              </a:spcAft>
              <a:buFont typeface="Wingdings 3"/>
              <a:buChar char=""/>
              <a:defRPr/>
            </a:pPr>
            <a:r>
              <a:rPr lang="en-US" dirty="0" smtClean="0"/>
              <a:t>Information is </a:t>
            </a:r>
            <a:r>
              <a:rPr lang="en-US" dirty="0"/>
              <a:t>Defined by </a:t>
            </a:r>
            <a:r>
              <a:rPr lang="en-US" dirty="0" smtClean="0"/>
              <a:t>the Log of the Probability  </a:t>
            </a:r>
            <a:endParaRPr lang="en-US" dirty="0"/>
          </a:p>
          <a:p>
            <a:pPr marL="548640" lvl="1" indent="-274320" eaLnBrk="1" fontAlgn="auto" hangingPunct="1">
              <a:spcAft>
                <a:spcPts val="0"/>
              </a:spcAft>
              <a:buFont typeface="Wingdings 3"/>
              <a:buChar char=""/>
              <a:defRPr/>
            </a:pPr>
            <a:r>
              <a:rPr lang="en-US" dirty="0"/>
              <a:t>Bits of information 1 &amp; 0 </a:t>
            </a:r>
          </a:p>
          <a:p>
            <a:pPr marL="548640" lvl="1" indent="-274320" eaLnBrk="1" fontAlgn="auto" hangingPunct="1">
              <a:spcAft>
                <a:spcPts val="0"/>
              </a:spcAft>
              <a:buFont typeface="Wingdings 3"/>
              <a:buChar char=""/>
              <a:defRPr/>
            </a:pPr>
            <a:r>
              <a:rPr lang="en-US" dirty="0"/>
              <a:t>Information (order) is the inverse of Entropy (disorder) </a:t>
            </a:r>
          </a:p>
          <a:p>
            <a:pPr marL="548640" lvl="1" indent="-274320" eaLnBrk="1" fontAlgn="auto" hangingPunct="1">
              <a:spcAft>
                <a:spcPts val="0"/>
              </a:spcAft>
              <a:buFont typeface="Wingdings 3"/>
              <a:buChar char=""/>
              <a:defRPr/>
            </a:pPr>
            <a:r>
              <a:rPr lang="en-US" dirty="0"/>
              <a:t>If the probability is large at a place then we know where something is and thus have more information. </a:t>
            </a:r>
          </a:p>
          <a:p>
            <a:pPr marL="548640" lvl="1" indent="-274320" eaLnBrk="1" fontAlgn="auto" hangingPunct="1">
              <a:spcAft>
                <a:spcPts val="0"/>
              </a:spcAft>
              <a:buFont typeface="Wingdings 3"/>
              <a:buChar char=""/>
              <a:defRPr/>
            </a:pPr>
            <a:r>
              <a:rPr lang="en-US" dirty="0"/>
              <a:t>Information is additive but probabilities are multiplicative.</a:t>
            </a:r>
          </a:p>
          <a:p>
            <a:pPr marL="822960" lvl="2" eaLnBrk="1" fontAlgn="auto" hangingPunct="1">
              <a:spcAft>
                <a:spcPts val="0"/>
              </a:spcAft>
              <a:buClr>
                <a:schemeClr val="bg1">
                  <a:shade val="50000"/>
                </a:schemeClr>
              </a:buClr>
              <a:buFont typeface="Wingdings 3"/>
              <a:buChar char=""/>
              <a:defRPr/>
            </a:pPr>
            <a:r>
              <a:rPr lang="en-US" dirty="0"/>
              <a:t>Thus I  is a log of </a:t>
            </a:r>
            <a:r>
              <a:rPr lang="en-US" dirty="0" smtClean="0"/>
              <a:t>P   and Shannon defines:    </a:t>
            </a:r>
            <a:r>
              <a:rPr lang="en-US" dirty="0"/>
              <a:t>I = </a:t>
            </a:r>
            <a:r>
              <a:rPr lang="en-US" dirty="0">
                <a:latin typeface="Symbol" pitchFamily="18" charset="2"/>
              </a:rPr>
              <a:t>S</a:t>
            </a:r>
            <a:r>
              <a:rPr lang="en-US" dirty="0"/>
              <a:t> P</a:t>
            </a:r>
            <a:r>
              <a:rPr lang="en-US" baseline="-25000" dirty="0"/>
              <a:t>i</a:t>
            </a:r>
            <a:r>
              <a:rPr lang="en-US" dirty="0"/>
              <a:t> log</a:t>
            </a:r>
            <a:r>
              <a:rPr lang="en-US" baseline="-25000" dirty="0"/>
              <a:t>2</a:t>
            </a:r>
            <a:r>
              <a:rPr lang="en-US" dirty="0"/>
              <a:t>  P</a:t>
            </a:r>
            <a:r>
              <a:rPr lang="en-US" baseline="-25000" dirty="0"/>
              <a:t>i </a:t>
            </a:r>
            <a:endParaRPr lang="en-US" dirty="0"/>
          </a:p>
          <a:p>
            <a:pPr marL="822960" lvl="2" eaLnBrk="1" fontAlgn="auto" hangingPunct="1">
              <a:spcAft>
                <a:spcPts val="0"/>
              </a:spcAft>
              <a:buClr>
                <a:schemeClr val="bg1">
                  <a:shade val="50000"/>
                </a:schemeClr>
              </a:buClr>
              <a:buFont typeface="Wingdings 3"/>
              <a:buChar char=""/>
              <a:defRPr/>
            </a:pPr>
            <a:r>
              <a:rPr lang="en-US" dirty="0"/>
              <a:t>Renyi’        I =  log</a:t>
            </a:r>
            <a:r>
              <a:rPr lang="en-US" baseline="-25000" dirty="0"/>
              <a:t>2</a:t>
            </a:r>
            <a:r>
              <a:rPr lang="en-US" dirty="0"/>
              <a:t> </a:t>
            </a:r>
            <a:r>
              <a:rPr lang="en-US" dirty="0" smtClean="0"/>
              <a:t>(2</a:t>
            </a:r>
            <a:r>
              <a:rPr lang="en-US" dirty="0" smtClean="0">
                <a:latin typeface="Symbol" pitchFamily="18" charset="2"/>
              </a:rPr>
              <a:t>S </a:t>
            </a:r>
            <a:r>
              <a:rPr lang="en-US" dirty="0"/>
              <a:t>P</a:t>
            </a:r>
            <a:r>
              <a:rPr lang="en-US" baseline="-25000" dirty="0"/>
              <a:t>i</a:t>
            </a:r>
            <a:r>
              <a:rPr lang="en-US" baseline="30000" dirty="0"/>
              <a:t>2</a:t>
            </a:r>
            <a:r>
              <a:rPr lang="en-US" dirty="0" smtClean="0"/>
              <a:t>)   or generally:   S(a) </a:t>
            </a:r>
            <a:r>
              <a:rPr lang="en-US" dirty="0"/>
              <a:t>= </a:t>
            </a:r>
            <a:r>
              <a:rPr lang="en-US" dirty="0" smtClean="0"/>
              <a:t>(1/(1-a)) </a:t>
            </a:r>
            <a:r>
              <a:rPr lang="en-US" dirty="0"/>
              <a:t>log</a:t>
            </a:r>
            <a:r>
              <a:rPr lang="en-US" baseline="-25000" dirty="0"/>
              <a:t>2</a:t>
            </a:r>
            <a:r>
              <a:rPr lang="en-US" dirty="0"/>
              <a:t> </a:t>
            </a:r>
            <a:r>
              <a:rPr lang="en-US" dirty="0" smtClean="0"/>
              <a:t>(</a:t>
            </a:r>
            <a:r>
              <a:rPr lang="en-US" dirty="0" smtClean="0">
                <a:latin typeface="Symbol" pitchFamily="18" charset="2"/>
              </a:rPr>
              <a:t>S </a:t>
            </a:r>
            <a:r>
              <a:rPr lang="en-US" dirty="0" smtClean="0"/>
              <a:t>P</a:t>
            </a:r>
            <a:r>
              <a:rPr lang="en-US" baseline="-25000" dirty="0" smtClean="0"/>
              <a:t>i</a:t>
            </a:r>
            <a:r>
              <a:rPr lang="en-US" baseline="30000" dirty="0" smtClean="0"/>
              <a:t>a</a:t>
            </a:r>
            <a:r>
              <a:rPr lang="en-US" dirty="0" smtClean="0"/>
              <a:t>)  </a:t>
            </a:r>
            <a:endParaRPr lang="en-US" dirty="0"/>
          </a:p>
          <a:p>
            <a:pPr marL="1097280" lvl="3" eaLnBrk="1" fontAlgn="auto" hangingPunct="1">
              <a:spcAft>
                <a:spcPts val="0"/>
              </a:spcAft>
              <a:buClr>
                <a:schemeClr val="accent2">
                  <a:shade val="75000"/>
                </a:schemeClr>
              </a:buClr>
              <a:buFont typeface="Wingdings"/>
              <a:buChar char=""/>
              <a:defRPr/>
            </a:pPr>
            <a:r>
              <a:rPr lang="en-US" dirty="0"/>
              <a:t> 1 / 0 state: I = log</a:t>
            </a:r>
            <a:r>
              <a:rPr lang="en-US" baseline="-25000" dirty="0"/>
              <a:t>2</a:t>
            </a:r>
            <a:r>
              <a:rPr lang="en-US" dirty="0"/>
              <a:t> 2</a:t>
            </a:r>
            <a:r>
              <a:rPr lang="en-US" dirty="0">
                <a:latin typeface="Symbol" pitchFamily="18" charset="2"/>
              </a:rPr>
              <a:t>(1</a:t>
            </a:r>
            <a:r>
              <a:rPr lang="en-US" baseline="30000" dirty="0"/>
              <a:t>2</a:t>
            </a:r>
            <a:r>
              <a:rPr lang="en-US" dirty="0"/>
              <a:t>+ 0</a:t>
            </a:r>
            <a:r>
              <a:rPr lang="en-US" baseline="30000" dirty="0"/>
              <a:t>2</a:t>
            </a:r>
            <a:r>
              <a:rPr lang="en-US" dirty="0"/>
              <a:t>) = log</a:t>
            </a:r>
            <a:r>
              <a:rPr lang="en-US" baseline="-25000" dirty="0"/>
              <a:t>2</a:t>
            </a:r>
            <a:r>
              <a:rPr lang="en-US" dirty="0"/>
              <a:t> 2 = 1</a:t>
            </a:r>
          </a:p>
          <a:p>
            <a:pPr marL="1097280" lvl="3" eaLnBrk="1" fontAlgn="auto" hangingPunct="1">
              <a:spcAft>
                <a:spcPts val="0"/>
              </a:spcAft>
              <a:buClr>
                <a:schemeClr val="accent2">
                  <a:shade val="75000"/>
                </a:schemeClr>
              </a:buClr>
              <a:buFont typeface="Wingdings"/>
              <a:buChar char=""/>
              <a:defRPr/>
            </a:pPr>
            <a:r>
              <a:rPr lang="en-US" dirty="0"/>
              <a:t>½  / ½  state: I =log</a:t>
            </a:r>
            <a:r>
              <a:rPr lang="en-US" baseline="-25000" dirty="0"/>
              <a:t>2</a:t>
            </a:r>
            <a:r>
              <a:rPr lang="en-US" dirty="0"/>
              <a:t> 2 (</a:t>
            </a:r>
            <a:r>
              <a:rPr lang="en-US" dirty="0">
                <a:latin typeface="Symbol" pitchFamily="18" charset="2"/>
              </a:rPr>
              <a:t>(1/2)</a:t>
            </a:r>
            <a:r>
              <a:rPr lang="en-US" baseline="30000" dirty="0"/>
              <a:t>2</a:t>
            </a:r>
            <a:r>
              <a:rPr lang="en-US" dirty="0"/>
              <a:t> + </a:t>
            </a:r>
            <a:r>
              <a:rPr lang="en-US" dirty="0">
                <a:latin typeface="Symbol" pitchFamily="18" charset="2"/>
              </a:rPr>
              <a:t>(1/2)</a:t>
            </a:r>
            <a:r>
              <a:rPr lang="en-US" baseline="30000" dirty="0"/>
              <a:t>2</a:t>
            </a:r>
            <a:r>
              <a:rPr lang="en-US" dirty="0"/>
              <a:t> ) = log</a:t>
            </a:r>
            <a:r>
              <a:rPr lang="en-US" baseline="-25000" dirty="0"/>
              <a:t>2</a:t>
            </a:r>
            <a:r>
              <a:rPr lang="en-US" dirty="0"/>
              <a:t> 1 = </a:t>
            </a:r>
            <a:r>
              <a:rPr lang="en-US" dirty="0" smtClean="0"/>
              <a:t>0</a:t>
            </a:r>
          </a:p>
          <a:p>
            <a:pPr marL="274320" indent="-274320" eaLnBrk="1" fontAlgn="auto" hangingPunct="1">
              <a:spcAft>
                <a:spcPts val="0"/>
              </a:spcAft>
              <a:buFont typeface="Wingdings 3"/>
              <a:buChar char=""/>
              <a:defRPr/>
            </a:pPr>
            <a:r>
              <a:rPr lang="en-US" dirty="0" smtClean="0"/>
              <a:t>There is no formal mathematical definition a “cluster” but intuitively it is a grouping of similar entities.</a:t>
            </a:r>
          </a:p>
          <a:p>
            <a:pPr marL="571183" lvl="1" indent="-274320" eaLnBrk="1" fontAlgn="auto" hangingPunct="1">
              <a:spcAft>
                <a:spcPts val="0"/>
              </a:spcAft>
              <a:buFont typeface="Wingdings 3"/>
              <a:buChar char=""/>
              <a:defRPr/>
            </a:pPr>
            <a:r>
              <a:rPr lang="en-US" dirty="0" smtClean="0"/>
              <a:t>There are over 100 algorithms for clustering in networks</a:t>
            </a:r>
          </a:p>
          <a:p>
            <a:pPr marL="571183" lvl="1" indent="-274320" eaLnBrk="1" fontAlgn="auto" hangingPunct="1">
              <a:spcAft>
                <a:spcPts val="0"/>
              </a:spcAft>
              <a:buFont typeface="Wingdings 3"/>
              <a:buChar char=""/>
              <a:defRPr/>
            </a:pPr>
            <a:r>
              <a:rPr lang="en-US" dirty="0" smtClean="0"/>
              <a:t>Yet the concept of a “cluster” is the foundation of our language.    </a:t>
            </a:r>
            <a:endParaRPr lang="en-US" dirty="0"/>
          </a:p>
          <a:p>
            <a:pPr indent="-342900" eaLnBrk="1" fontAlgn="auto" hangingPunct="1">
              <a:spcAft>
                <a:spcPts val="0"/>
              </a:spcAft>
              <a:buClr>
                <a:schemeClr val="accent2">
                  <a:shade val="75000"/>
                </a:schemeClr>
              </a:buClr>
              <a:buFont typeface="Wingdings" panose="05000000000000000000" pitchFamily="2" charset="2"/>
              <a:buChar char="Ø"/>
              <a:defRPr/>
            </a:pPr>
            <a:endParaRPr lang="en-US" dirty="0" smtClean="0"/>
          </a:p>
          <a:p>
            <a:pPr eaLnBrk="1" fontAlgn="auto" hangingPunct="1">
              <a:spcAft>
                <a:spcPts val="0"/>
              </a:spcAft>
              <a:buFont typeface="Arial" pitchFamily="34" charset="0"/>
              <a:buChar char="•"/>
              <a:defRPr/>
            </a:pPr>
            <a:endParaRPr lang="en-US" dirty="0"/>
          </a:p>
        </p:txBody>
      </p:sp>
      <p:sp>
        <p:nvSpPr>
          <p:cNvPr id="5124"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9BBB59"/>
              </a:buClr>
              <a:buFont typeface="Arial" charset="0"/>
              <a:buChar char="•"/>
              <a:defRPr>
                <a:solidFill>
                  <a:schemeClr val="tx1"/>
                </a:solidFill>
                <a:latin typeface="Calibri" pitchFamily="34" charset="0"/>
              </a:defRPr>
            </a:lvl3pPr>
            <a:lvl4pPr marL="1600200" indent="-228600" eaLnBrk="0" hangingPunct="0">
              <a:spcBef>
                <a:spcPct val="20000"/>
              </a:spcBef>
              <a:buClr>
                <a:srgbClr val="8064A2"/>
              </a:buClr>
              <a:buFont typeface="Arial" charset="0"/>
              <a:buChar char="•"/>
              <a:defRPr sz="1600">
                <a:solidFill>
                  <a:schemeClr val="tx1"/>
                </a:solidFill>
                <a:latin typeface="Calibri" pitchFamily="34" charset="0"/>
              </a:defRPr>
            </a:lvl4pPr>
            <a:lvl5pPr marL="2057400" indent="-228600" eaLnBrk="0" hangingPunct="0">
              <a:spcBef>
                <a:spcPct val="20000"/>
              </a:spcBef>
              <a:buClr>
                <a:srgbClr val="4BACC6"/>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9pPr>
          </a:lstStyle>
          <a:p>
            <a:pPr eaLnBrk="1" hangingPunct="1">
              <a:spcBef>
                <a:spcPct val="0"/>
              </a:spcBef>
              <a:buClrTx/>
              <a:buFontTx/>
              <a:buNone/>
            </a:pPr>
            <a:fld id="{4ADD1037-8C87-40BA-9568-568016DA0BB2}" type="slidenum">
              <a:rPr lang="en-US" altLang="en-US" sz="1800" smtClean="0">
                <a:solidFill>
                  <a:srgbClr val="FFFFFF"/>
                </a:solidFill>
                <a:latin typeface="Gill Sans MT" pitchFamily="34" charset="0"/>
              </a:rPr>
              <a:pPr eaLnBrk="1" hangingPunct="1">
                <a:spcBef>
                  <a:spcPct val="0"/>
                </a:spcBef>
                <a:buClrTx/>
                <a:buFontTx/>
                <a:buNone/>
              </a:pPr>
              <a:t>33</a:t>
            </a:fld>
            <a:endParaRPr lang="en-US" altLang="en-US" sz="1800" smtClean="0">
              <a:solidFill>
                <a:srgbClr val="FFFFFF"/>
              </a:solidFill>
              <a:latin typeface="Gill Sans MT" pitchFamily="34" charset="0"/>
            </a:endParaRPr>
          </a:p>
        </p:txBody>
      </p:sp>
    </p:spTree>
    <p:extLst>
      <p:ext uri="{BB962C8B-B14F-4D97-AF65-F5344CB8AC3E}">
        <p14:creationId xmlns:p14="http://schemas.microsoft.com/office/powerpoint/2010/main" val="22132099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fontAlgn="auto" hangingPunct="1">
              <a:spcAft>
                <a:spcPts val="0"/>
              </a:spcAft>
              <a:defRPr/>
            </a:pPr>
            <a:r>
              <a:rPr lang="en-US" altLang="en-US" smtClean="0"/>
              <a:t>Markov  Process We Know</a:t>
            </a:r>
          </a:p>
        </p:txBody>
      </p:sp>
      <p:sp>
        <p:nvSpPr>
          <p:cNvPr id="3" name="Content Placeholder 2"/>
          <p:cNvSpPr>
            <a:spLocks noGrp="1"/>
          </p:cNvSpPr>
          <p:nvPr>
            <p:ph idx="1"/>
          </p:nvPr>
        </p:nvSpPr>
        <p:spPr/>
        <p:txBody>
          <a:bodyPr rtlCol="0">
            <a:normAutofit lnSpcReduction="10000"/>
          </a:bodyPr>
          <a:lstStyle/>
          <a:p>
            <a:pPr marL="274320" indent="-274320" eaLnBrk="1" fontAlgn="auto" hangingPunct="1">
              <a:spcAft>
                <a:spcPts val="0"/>
              </a:spcAft>
              <a:buFont typeface="Wingdings 3"/>
              <a:buChar char=""/>
              <a:defRPr/>
            </a:pPr>
            <a:r>
              <a:rPr lang="en-US" dirty="0"/>
              <a:t>Markov Transformations have, for 100 years, described diffusion </a:t>
            </a:r>
            <a:r>
              <a:rPr lang="en-US" dirty="0" smtClean="0"/>
              <a:t>(random walks) and thus increasing entropy.</a:t>
            </a:r>
            <a:endParaRPr lang="en-US" dirty="0"/>
          </a:p>
          <a:p>
            <a:pPr marL="571183" lvl="1" indent="-274320" eaLnBrk="1" fontAlgn="auto" hangingPunct="1">
              <a:spcAft>
                <a:spcPts val="0"/>
              </a:spcAft>
              <a:buFont typeface="Wingdings 3"/>
              <a:buChar char=""/>
              <a:defRPr/>
            </a:pPr>
            <a:r>
              <a:rPr lang="en-US" dirty="0" smtClean="0"/>
              <a:t>Markov transformations preserve the sum of the components of a vector (normally representing a probability or the numbers of things in different categories.</a:t>
            </a:r>
          </a:p>
          <a:p>
            <a:pPr marL="571183" lvl="1" indent="-274320" eaLnBrk="1" fontAlgn="auto" hangingPunct="1">
              <a:spcAft>
                <a:spcPts val="0"/>
              </a:spcAft>
              <a:buFont typeface="Wingdings 3"/>
              <a:buChar char=""/>
              <a:defRPr/>
            </a:pPr>
            <a:r>
              <a:rPr lang="en-US" dirty="0"/>
              <a:t>Diffusion &amp; entropy are described by Markov Transformations X’=</a:t>
            </a:r>
            <a:r>
              <a:rPr lang="en-US" dirty="0" err="1"/>
              <a:t>Mx</a:t>
            </a:r>
            <a:r>
              <a:rPr lang="en-US" dirty="0"/>
              <a:t> with </a:t>
            </a:r>
            <a:r>
              <a:rPr lang="en-US" dirty="0" err="1">
                <a:latin typeface="Symbol" pitchFamily="18" charset="2"/>
              </a:rPr>
              <a:t>S</a:t>
            </a:r>
            <a:r>
              <a:rPr lang="en-US" dirty="0" err="1"/>
              <a:t>x’</a:t>
            </a:r>
            <a:r>
              <a:rPr lang="en-US" baseline="-25000" dirty="0" err="1"/>
              <a:t>i</a:t>
            </a:r>
            <a:r>
              <a:rPr lang="en-US" dirty="0"/>
              <a:t> = </a:t>
            </a:r>
            <a:r>
              <a:rPr lang="en-US" dirty="0" err="1">
                <a:latin typeface="Symbol" pitchFamily="18" charset="2"/>
              </a:rPr>
              <a:t>S</a:t>
            </a:r>
            <a:r>
              <a:rPr lang="en-US" dirty="0" err="1"/>
              <a:t>x</a:t>
            </a:r>
            <a:r>
              <a:rPr lang="en-US" baseline="-25000" dirty="0" err="1"/>
              <a:t>i</a:t>
            </a:r>
            <a:r>
              <a:rPr lang="en-US" dirty="0"/>
              <a:t> </a:t>
            </a:r>
          </a:p>
          <a:p>
            <a:pPr marL="571183" lvl="1" indent="-274320" eaLnBrk="1" fontAlgn="auto" hangingPunct="1">
              <a:spcAft>
                <a:spcPts val="0"/>
              </a:spcAft>
              <a:buFont typeface="Wingdings 3"/>
              <a:buChar char=""/>
              <a:defRPr/>
            </a:pPr>
            <a:r>
              <a:rPr lang="en-US" dirty="0" smtClean="0"/>
              <a:t>These are motions over a plane perpendicular to the vector (1, 1, 1, ….1) and in the positive quadrant.</a:t>
            </a:r>
          </a:p>
          <a:p>
            <a:pPr marL="571183" lvl="1" indent="-274320" eaLnBrk="1" fontAlgn="auto" hangingPunct="1">
              <a:spcAft>
                <a:spcPts val="0"/>
              </a:spcAft>
              <a:buFont typeface="Wingdings 3"/>
              <a:buChar char=""/>
              <a:defRPr/>
            </a:pPr>
            <a:r>
              <a:rPr lang="en-US" dirty="0" smtClean="0"/>
              <a:t>Discrete Markov transformations (Markov chains) have extensive utility.</a:t>
            </a:r>
          </a:p>
          <a:p>
            <a:pPr marL="274320" indent="-274320" eaLnBrk="1" fontAlgn="auto" hangingPunct="1">
              <a:spcAft>
                <a:spcPts val="0"/>
              </a:spcAft>
              <a:buFont typeface="Wingdings 3"/>
              <a:buChar char=""/>
              <a:defRPr/>
            </a:pPr>
            <a:r>
              <a:rPr lang="en-US" dirty="0" smtClean="0"/>
              <a:t>We discovered a linkage between continuous Markov transformations and Lie algebras and groups. </a:t>
            </a:r>
          </a:p>
          <a:p>
            <a:pPr marL="571183" lvl="1" indent="-274320" eaLnBrk="1" fontAlgn="auto" hangingPunct="1">
              <a:spcAft>
                <a:spcPts val="0"/>
              </a:spcAft>
              <a:buFont typeface="Wingdings 3"/>
              <a:buChar char=""/>
              <a:defRPr/>
            </a:pPr>
            <a:r>
              <a:rPr lang="en-US" dirty="0" smtClean="0"/>
              <a:t>This is important because the Markov group is the mathematical representation of increasing entropy (thus of information loss).</a:t>
            </a:r>
            <a:endParaRPr lang="en-US" dirty="0"/>
          </a:p>
        </p:txBody>
      </p:sp>
      <p:sp>
        <p:nvSpPr>
          <p:cNvPr id="6148"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9BBB59"/>
              </a:buClr>
              <a:buFont typeface="Arial" charset="0"/>
              <a:buChar char="•"/>
              <a:defRPr>
                <a:solidFill>
                  <a:schemeClr val="tx1"/>
                </a:solidFill>
                <a:latin typeface="Calibri" pitchFamily="34" charset="0"/>
              </a:defRPr>
            </a:lvl3pPr>
            <a:lvl4pPr marL="1600200" indent="-228600" eaLnBrk="0" hangingPunct="0">
              <a:spcBef>
                <a:spcPct val="20000"/>
              </a:spcBef>
              <a:buClr>
                <a:srgbClr val="8064A2"/>
              </a:buClr>
              <a:buFont typeface="Arial" charset="0"/>
              <a:buChar char="•"/>
              <a:defRPr sz="1600">
                <a:solidFill>
                  <a:schemeClr val="tx1"/>
                </a:solidFill>
                <a:latin typeface="Calibri" pitchFamily="34" charset="0"/>
              </a:defRPr>
            </a:lvl4pPr>
            <a:lvl5pPr marL="2057400" indent="-228600" eaLnBrk="0" hangingPunct="0">
              <a:spcBef>
                <a:spcPct val="20000"/>
              </a:spcBef>
              <a:buClr>
                <a:srgbClr val="4BACC6"/>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9pPr>
          </a:lstStyle>
          <a:p>
            <a:pPr eaLnBrk="1" hangingPunct="1">
              <a:spcBef>
                <a:spcPct val="0"/>
              </a:spcBef>
              <a:buClrTx/>
              <a:buFontTx/>
              <a:buNone/>
            </a:pPr>
            <a:fld id="{F19177A4-99AA-45C1-957D-5D2B57B3E417}" type="slidenum">
              <a:rPr lang="en-US" altLang="en-US" sz="1800" smtClean="0">
                <a:solidFill>
                  <a:srgbClr val="FFFFFF"/>
                </a:solidFill>
                <a:latin typeface="Gill Sans MT" pitchFamily="34" charset="0"/>
              </a:rPr>
              <a:pPr eaLnBrk="1" hangingPunct="1">
                <a:spcBef>
                  <a:spcPct val="0"/>
                </a:spcBef>
                <a:buClrTx/>
                <a:buFontTx/>
                <a:buNone/>
              </a:pPr>
              <a:t>34</a:t>
            </a:fld>
            <a:endParaRPr lang="en-US" altLang="en-US" sz="1800" smtClean="0">
              <a:solidFill>
                <a:srgbClr val="FFFFFF"/>
              </a:solidFill>
              <a:latin typeface="Gill Sans MT" pitchFamily="34" charset="0"/>
            </a:endParaRPr>
          </a:p>
        </p:txBody>
      </p:sp>
    </p:spTree>
    <p:extLst>
      <p:ext uri="{BB962C8B-B14F-4D97-AF65-F5344CB8AC3E}">
        <p14:creationId xmlns:p14="http://schemas.microsoft.com/office/powerpoint/2010/main" val="23635014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fontAlgn="auto" hangingPunct="1">
              <a:spcAft>
                <a:spcPts val="0"/>
              </a:spcAft>
              <a:defRPr/>
            </a:pPr>
            <a:r>
              <a:rPr lang="en-US" altLang="en-US" sz="2800" smtClean="0"/>
              <a:t>Decomposition of the General Linear Group</a:t>
            </a:r>
          </a:p>
        </p:txBody>
      </p:sp>
      <p:sp>
        <p:nvSpPr>
          <p:cNvPr id="7171" name="Content Placeholder 2"/>
          <p:cNvSpPr>
            <a:spLocks noGrp="1"/>
          </p:cNvSpPr>
          <p:nvPr>
            <p:ph idx="1"/>
          </p:nvPr>
        </p:nvSpPr>
        <p:spPr/>
        <p:txBody>
          <a:bodyPr/>
          <a:lstStyle/>
          <a:p>
            <a:pPr eaLnBrk="1" hangingPunct="1"/>
            <a:r>
              <a:rPr lang="en-US" altLang="en-US" smtClean="0"/>
              <a:t>GL(n,R) contains all the previous Lie algebras (LA) &amp;  groups:</a:t>
            </a:r>
          </a:p>
          <a:p>
            <a:pPr lvl="1" eaLnBrk="1" hangingPunct="1"/>
            <a:r>
              <a:rPr lang="en-US" altLang="en-US" smtClean="0"/>
              <a:t>We discovered a new decomposition into a Markov Type     (MT(n</a:t>
            </a:r>
            <a:r>
              <a:rPr lang="en-US" altLang="en-US" baseline="30000" smtClean="0"/>
              <a:t>2</a:t>
            </a:r>
            <a:r>
              <a:rPr lang="en-US" altLang="en-US" smtClean="0"/>
              <a:t>-n) ) LA and Abelian scaling (A(n)) LA</a:t>
            </a:r>
          </a:p>
          <a:p>
            <a:pPr eaLnBrk="1" hangingPunct="1"/>
            <a:r>
              <a:rPr lang="en-US" altLang="en-US" smtClean="0"/>
              <a:t>The Markov and scaling Lie algebra generators are:</a:t>
            </a:r>
          </a:p>
          <a:p>
            <a:pPr lvl="1" eaLnBrk="1" hangingPunct="1"/>
            <a:endParaRPr lang="en-US" altLang="en-US" smtClean="0"/>
          </a:p>
          <a:p>
            <a:pPr lvl="1" eaLnBrk="1" hangingPunct="1"/>
            <a:endParaRPr lang="en-US" altLang="en-US" smtClean="0"/>
          </a:p>
          <a:p>
            <a:pPr lvl="1" eaLnBrk="1" hangingPunct="1"/>
            <a:endParaRPr lang="en-US" altLang="en-US" smtClean="0"/>
          </a:p>
          <a:p>
            <a:pPr lvl="1" eaLnBrk="1" hangingPunct="1"/>
            <a:endParaRPr lang="en-US" altLang="en-US" smtClean="0"/>
          </a:p>
          <a:p>
            <a:pPr lvl="1" eaLnBrk="1" hangingPunct="1"/>
            <a:endParaRPr lang="en-US" altLang="en-US" smtClean="0"/>
          </a:p>
          <a:p>
            <a:pPr eaLnBrk="1" hangingPunct="1"/>
            <a:endParaRPr lang="en-US" altLang="en-US" smtClean="0"/>
          </a:p>
        </p:txBody>
      </p:sp>
      <p:sp>
        <p:nvSpPr>
          <p:cNvPr id="7172"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9BBB59"/>
              </a:buClr>
              <a:buFont typeface="Arial" charset="0"/>
              <a:buChar char="•"/>
              <a:defRPr>
                <a:solidFill>
                  <a:schemeClr val="tx1"/>
                </a:solidFill>
                <a:latin typeface="Calibri" pitchFamily="34" charset="0"/>
              </a:defRPr>
            </a:lvl3pPr>
            <a:lvl4pPr marL="1600200" indent="-228600" eaLnBrk="0" hangingPunct="0">
              <a:spcBef>
                <a:spcPct val="20000"/>
              </a:spcBef>
              <a:buClr>
                <a:srgbClr val="8064A2"/>
              </a:buClr>
              <a:buFont typeface="Arial" charset="0"/>
              <a:buChar char="•"/>
              <a:defRPr sz="1600">
                <a:solidFill>
                  <a:schemeClr val="tx1"/>
                </a:solidFill>
                <a:latin typeface="Calibri" pitchFamily="34" charset="0"/>
              </a:defRPr>
            </a:lvl4pPr>
            <a:lvl5pPr marL="2057400" indent="-228600" eaLnBrk="0" hangingPunct="0">
              <a:spcBef>
                <a:spcPct val="20000"/>
              </a:spcBef>
              <a:buClr>
                <a:srgbClr val="4BACC6"/>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9pPr>
          </a:lstStyle>
          <a:p>
            <a:pPr eaLnBrk="1" hangingPunct="1">
              <a:spcBef>
                <a:spcPct val="0"/>
              </a:spcBef>
              <a:buClrTx/>
              <a:buFontTx/>
              <a:buNone/>
            </a:pPr>
            <a:fld id="{C1E14411-8E3A-481D-9544-9F3F6B1ECDF3}" type="slidenum">
              <a:rPr lang="en-US" altLang="en-US" sz="1800" smtClean="0">
                <a:solidFill>
                  <a:srgbClr val="FFFFFF"/>
                </a:solidFill>
                <a:latin typeface="Gill Sans MT" pitchFamily="34" charset="0"/>
              </a:rPr>
              <a:pPr eaLnBrk="1" hangingPunct="1">
                <a:spcBef>
                  <a:spcPct val="0"/>
                </a:spcBef>
                <a:buClrTx/>
                <a:buFontTx/>
                <a:buNone/>
              </a:pPr>
              <a:t>35</a:t>
            </a:fld>
            <a:endParaRPr lang="en-US" altLang="en-US" sz="1800" smtClean="0">
              <a:solidFill>
                <a:srgbClr val="FFFFFF"/>
              </a:solidFill>
              <a:latin typeface="Gill Sans MT" pitchFamily="34" charset="0"/>
            </a:endParaRPr>
          </a:p>
        </p:txBody>
      </p:sp>
      <p:pic>
        <p:nvPicPr>
          <p:cNvPr id="717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5013" y="3232150"/>
            <a:ext cx="3124200" cy="9509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4150" y="3221038"/>
            <a:ext cx="2433638" cy="87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5"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8988" y="4183063"/>
            <a:ext cx="3097212" cy="835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6"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10038" y="4122738"/>
            <a:ext cx="2976562" cy="885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7"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9775" y="5106988"/>
            <a:ext cx="2584450" cy="10398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8"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24225" y="5173663"/>
            <a:ext cx="2525713" cy="892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9" name="Picture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541963" y="5027613"/>
            <a:ext cx="2940050" cy="1184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650154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fontAlgn="auto" hangingPunct="1">
              <a:spcAft>
                <a:spcPts val="0"/>
              </a:spcAft>
              <a:defRPr/>
            </a:pPr>
            <a:r>
              <a:rPr lang="en-US" altLang="en-US" smtClean="0"/>
              <a:t>More Specifically: </a:t>
            </a:r>
          </a:p>
        </p:txBody>
      </p:sp>
      <p:sp>
        <p:nvSpPr>
          <p:cNvPr id="3" name="Content Placeholder 2"/>
          <p:cNvSpPr>
            <a:spLocks noGrp="1"/>
          </p:cNvSpPr>
          <p:nvPr>
            <p:ph idx="1"/>
          </p:nvPr>
        </p:nvSpPr>
        <p:spPr/>
        <p:txBody>
          <a:bodyPr rtlCol="0">
            <a:normAutofit/>
          </a:bodyPr>
          <a:lstStyle/>
          <a:p>
            <a:pPr marL="548640" lvl="1" indent="-274320" eaLnBrk="1" fontAlgn="auto" hangingPunct="1">
              <a:spcAft>
                <a:spcPts val="0"/>
              </a:spcAft>
              <a:buFont typeface="Wingdings 3"/>
              <a:buChar char=""/>
              <a:defRPr/>
            </a:pPr>
            <a:r>
              <a:rPr lang="en-US" dirty="0"/>
              <a:t>Markov Type LA constrained to Markov Transformations gives the Markov Monoid MM</a:t>
            </a:r>
          </a:p>
          <a:p>
            <a:pPr marL="822960" lvl="2" eaLnBrk="1" fontAlgn="auto" hangingPunct="1">
              <a:spcAft>
                <a:spcPts val="0"/>
              </a:spcAft>
              <a:buClr>
                <a:schemeClr val="bg1">
                  <a:shade val="50000"/>
                </a:schemeClr>
              </a:buClr>
              <a:buFont typeface="Wingdings 3"/>
              <a:buChar char=""/>
              <a:defRPr/>
            </a:pPr>
            <a:r>
              <a:rPr lang="en-US" dirty="0"/>
              <a:t>This connects Lie Algebras and Lie Groups with Diffusion, Random walks, Entropy and </a:t>
            </a:r>
            <a:r>
              <a:rPr lang="en-US" dirty="0" smtClean="0"/>
              <a:t>Information</a:t>
            </a:r>
          </a:p>
          <a:p>
            <a:pPr marL="822960" lvl="2" eaLnBrk="1" fontAlgn="auto" hangingPunct="1">
              <a:spcAft>
                <a:spcPts val="0"/>
              </a:spcAft>
              <a:buClr>
                <a:schemeClr val="bg1">
                  <a:shade val="50000"/>
                </a:schemeClr>
              </a:buClr>
              <a:buFont typeface="Wingdings 3"/>
              <a:buChar char=""/>
              <a:defRPr/>
            </a:pPr>
            <a:endParaRPr lang="en-US" dirty="0"/>
          </a:p>
          <a:p>
            <a:pPr marL="822960" lvl="2" eaLnBrk="1" fontAlgn="auto" hangingPunct="1">
              <a:spcAft>
                <a:spcPts val="0"/>
              </a:spcAft>
              <a:buClr>
                <a:schemeClr val="bg1">
                  <a:shade val="50000"/>
                </a:schemeClr>
              </a:buClr>
              <a:buFont typeface="Wingdings 3"/>
              <a:buChar char=""/>
              <a:defRPr/>
            </a:pPr>
            <a:endParaRPr lang="en-US" dirty="0" smtClean="0"/>
          </a:p>
          <a:p>
            <a:pPr marL="822960" lvl="2" eaLnBrk="1" fontAlgn="auto" hangingPunct="1">
              <a:spcAft>
                <a:spcPts val="0"/>
              </a:spcAft>
              <a:buClr>
                <a:schemeClr val="bg1">
                  <a:shade val="50000"/>
                </a:schemeClr>
              </a:buClr>
              <a:buFont typeface="Wingdings 3"/>
              <a:buChar char=""/>
              <a:defRPr/>
            </a:pPr>
            <a:endParaRPr lang="en-US" dirty="0"/>
          </a:p>
          <a:p>
            <a:pPr marL="594360" lvl="2" indent="0" eaLnBrk="1" fontAlgn="auto" hangingPunct="1">
              <a:spcAft>
                <a:spcPts val="0"/>
              </a:spcAft>
              <a:buClr>
                <a:schemeClr val="bg1">
                  <a:shade val="50000"/>
                </a:schemeClr>
              </a:buClr>
              <a:buFont typeface="Wingdings 3" pitchFamily="18" charset="2"/>
              <a:buNone/>
              <a:defRPr/>
            </a:pPr>
            <a:endParaRPr lang="en-US" dirty="0"/>
          </a:p>
          <a:p>
            <a:pPr marL="594360" lvl="2" indent="0" eaLnBrk="1" fontAlgn="auto" hangingPunct="1">
              <a:spcAft>
                <a:spcPts val="0"/>
              </a:spcAft>
              <a:buClr>
                <a:schemeClr val="bg1">
                  <a:shade val="50000"/>
                </a:schemeClr>
              </a:buClr>
              <a:buFont typeface="Wingdings 3" pitchFamily="18" charset="2"/>
              <a:buNone/>
              <a:defRPr/>
            </a:pPr>
            <a:endParaRPr lang="en-US" dirty="0" smtClean="0"/>
          </a:p>
          <a:p>
            <a:pPr marL="319723" lvl="1" indent="0" eaLnBrk="1" fontAlgn="auto" hangingPunct="1">
              <a:spcAft>
                <a:spcPts val="0"/>
              </a:spcAft>
              <a:buClr>
                <a:schemeClr val="bg1">
                  <a:shade val="50000"/>
                </a:schemeClr>
              </a:buClr>
              <a:buFont typeface="Wingdings 3" pitchFamily="18" charset="2"/>
              <a:buNone/>
              <a:defRPr/>
            </a:pPr>
            <a:r>
              <a:rPr lang="en-US" dirty="0" smtClean="0"/>
              <a:t>Here we see the identity for </a:t>
            </a:r>
            <a:r>
              <a:rPr lang="en-US" dirty="0" smtClean="0">
                <a:latin typeface="Symbol" panose="05050102010706020507" pitchFamily="18" charset="2"/>
              </a:rPr>
              <a:t>l </a:t>
            </a:r>
            <a:r>
              <a:rPr lang="en-US" dirty="0" smtClean="0"/>
              <a:t>=0 and equilibrium with total diffusion at </a:t>
            </a:r>
            <a:r>
              <a:rPr lang="en-US" dirty="0">
                <a:latin typeface="Symbol" panose="05050102010706020507" pitchFamily="18" charset="2"/>
              </a:rPr>
              <a:t>l </a:t>
            </a:r>
            <a:r>
              <a:rPr lang="en-US" dirty="0" smtClean="0"/>
              <a:t>= infinity</a:t>
            </a:r>
            <a:endParaRPr lang="en-US" dirty="0"/>
          </a:p>
          <a:p>
            <a:pPr eaLnBrk="1" fontAlgn="auto" hangingPunct="1">
              <a:spcAft>
                <a:spcPts val="0"/>
              </a:spcAft>
              <a:buFont typeface="Arial" pitchFamily="34" charset="0"/>
              <a:buChar char="•"/>
              <a:defRPr/>
            </a:pPr>
            <a:endParaRPr lang="en-US" dirty="0"/>
          </a:p>
        </p:txBody>
      </p:sp>
      <p:sp>
        <p:nvSpPr>
          <p:cNvPr id="8196"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9BBB59"/>
              </a:buClr>
              <a:buFont typeface="Arial" charset="0"/>
              <a:buChar char="•"/>
              <a:defRPr>
                <a:solidFill>
                  <a:schemeClr val="tx1"/>
                </a:solidFill>
                <a:latin typeface="Calibri" pitchFamily="34" charset="0"/>
              </a:defRPr>
            </a:lvl3pPr>
            <a:lvl4pPr marL="1600200" indent="-228600" eaLnBrk="0" hangingPunct="0">
              <a:spcBef>
                <a:spcPct val="20000"/>
              </a:spcBef>
              <a:buClr>
                <a:srgbClr val="8064A2"/>
              </a:buClr>
              <a:buFont typeface="Arial" charset="0"/>
              <a:buChar char="•"/>
              <a:defRPr sz="1600">
                <a:solidFill>
                  <a:schemeClr val="tx1"/>
                </a:solidFill>
                <a:latin typeface="Calibri" pitchFamily="34" charset="0"/>
              </a:defRPr>
            </a:lvl4pPr>
            <a:lvl5pPr marL="2057400" indent="-228600" eaLnBrk="0" hangingPunct="0">
              <a:spcBef>
                <a:spcPct val="20000"/>
              </a:spcBef>
              <a:buClr>
                <a:srgbClr val="4BACC6"/>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9pPr>
          </a:lstStyle>
          <a:p>
            <a:pPr eaLnBrk="1" hangingPunct="1">
              <a:spcBef>
                <a:spcPct val="0"/>
              </a:spcBef>
              <a:buClrTx/>
              <a:buFontTx/>
              <a:buNone/>
            </a:pPr>
            <a:fld id="{1507EFDA-CE18-4888-A4DB-9A1F64A1D02D}" type="slidenum">
              <a:rPr lang="en-US" altLang="en-US" sz="1800" smtClean="0">
                <a:solidFill>
                  <a:srgbClr val="FFFFFF"/>
                </a:solidFill>
                <a:latin typeface="Gill Sans MT" pitchFamily="34" charset="0"/>
              </a:rPr>
              <a:pPr eaLnBrk="1" hangingPunct="1">
                <a:spcBef>
                  <a:spcPct val="0"/>
                </a:spcBef>
                <a:buClrTx/>
                <a:buFontTx/>
                <a:buNone/>
              </a:pPr>
              <a:t>36</a:t>
            </a:fld>
            <a:endParaRPr lang="en-US" altLang="en-US" sz="1800" smtClean="0">
              <a:solidFill>
                <a:srgbClr val="FFFFFF"/>
              </a:solidFill>
              <a:latin typeface="Gill Sans MT" pitchFamily="34" charset="0"/>
            </a:endParaRPr>
          </a:p>
        </p:txBody>
      </p:sp>
      <p:pic>
        <p:nvPicPr>
          <p:cNvPr id="819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5350" y="2886075"/>
            <a:ext cx="7353300"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754509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fontAlgn="auto" hangingPunct="1">
              <a:spcAft>
                <a:spcPts val="0"/>
              </a:spcAft>
              <a:defRPr/>
            </a:pPr>
            <a:r>
              <a:rPr lang="en-US" altLang="en-US" smtClean="0"/>
              <a:t>The Markov Monoid</a:t>
            </a:r>
          </a:p>
        </p:txBody>
      </p:sp>
      <p:sp>
        <p:nvSpPr>
          <p:cNvPr id="9219" name="Content Placeholder 2"/>
          <p:cNvSpPr>
            <a:spLocks noGrp="1"/>
          </p:cNvSpPr>
          <p:nvPr>
            <p:ph idx="1"/>
          </p:nvPr>
        </p:nvSpPr>
        <p:spPr/>
        <p:txBody>
          <a:bodyPr/>
          <a:lstStyle/>
          <a:p>
            <a:pPr eaLnBrk="1" hangingPunct="1"/>
            <a:r>
              <a:rPr lang="en-US" altLang="en-US" smtClean="0"/>
              <a:t>But in order to preserve the positive definiteness of the components,  it is necessary and sufficient that the a</a:t>
            </a:r>
            <a:r>
              <a:rPr lang="en-US" altLang="en-US" smtClean="0">
                <a:latin typeface="Symbol" pitchFamily="18" charset="2"/>
              </a:rPr>
              <a:t> </a:t>
            </a:r>
            <a:r>
              <a:rPr lang="en-US" altLang="en-US" smtClean="0"/>
              <a:t>parameters are all non-negative.</a:t>
            </a:r>
          </a:p>
          <a:p>
            <a:pPr lvl="1" eaLnBrk="1" hangingPunct="1"/>
            <a:r>
              <a:rPr lang="en-US" altLang="en-US" smtClean="0"/>
              <a:t>This removes the inverse of the Markov type transformation and leaves us with a Lie Monoid.</a:t>
            </a:r>
          </a:p>
          <a:p>
            <a:pPr lvl="1" eaLnBrk="1" hangingPunct="1"/>
            <a:r>
              <a:rPr lang="en-US" altLang="en-US" smtClean="0"/>
              <a:t>Note that the diagonal elements are necessarily the exact negative of the sum of the off-diagonal elements in each column.</a:t>
            </a:r>
          </a:p>
          <a:p>
            <a:pPr eaLnBrk="1" hangingPunct="1"/>
            <a:r>
              <a:rPr lang="en-US" altLang="en-US" smtClean="0"/>
              <a:t>Thus we have linked </a:t>
            </a:r>
            <a:r>
              <a:rPr lang="en-US" altLang="en-US" u="sng" smtClean="0"/>
              <a:t>Lie algebras and Lie groups </a:t>
            </a:r>
            <a:r>
              <a:rPr lang="en-US" altLang="en-US" smtClean="0"/>
              <a:t>with </a:t>
            </a:r>
            <a:r>
              <a:rPr lang="en-US" altLang="en-US" u="sng" smtClean="0"/>
              <a:t>continuous Markov transformations </a:t>
            </a:r>
            <a:r>
              <a:rPr lang="en-US" altLang="en-US" smtClean="0"/>
              <a:t>– This allows the power of each domain of mathematics to inform the other.</a:t>
            </a:r>
          </a:p>
        </p:txBody>
      </p:sp>
      <p:sp>
        <p:nvSpPr>
          <p:cNvPr id="9220"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9BBB59"/>
              </a:buClr>
              <a:buFont typeface="Arial" charset="0"/>
              <a:buChar char="•"/>
              <a:defRPr>
                <a:solidFill>
                  <a:schemeClr val="tx1"/>
                </a:solidFill>
                <a:latin typeface="Calibri" pitchFamily="34" charset="0"/>
              </a:defRPr>
            </a:lvl3pPr>
            <a:lvl4pPr marL="1600200" indent="-228600" eaLnBrk="0" hangingPunct="0">
              <a:spcBef>
                <a:spcPct val="20000"/>
              </a:spcBef>
              <a:buClr>
                <a:srgbClr val="8064A2"/>
              </a:buClr>
              <a:buFont typeface="Arial" charset="0"/>
              <a:buChar char="•"/>
              <a:defRPr sz="1600">
                <a:solidFill>
                  <a:schemeClr val="tx1"/>
                </a:solidFill>
                <a:latin typeface="Calibri" pitchFamily="34" charset="0"/>
              </a:defRPr>
            </a:lvl4pPr>
            <a:lvl5pPr marL="2057400" indent="-228600" eaLnBrk="0" hangingPunct="0">
              <a:spcBef>
                <a:spcPct val="20000"/>
              </a:spcBef>
              <a:buClr>
                <a:srgbClr val="4BACC6"/>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9pPr>
          </a:lstStyle>
          <a:p>
            <a:pPr eaLnBrk="1" hangingPunct="1">
              <a:spcBef>
                <a:spcPct val="0"/>
              </a:spcBef>
              <a:buClrTx/>
              <a:buFontTx/>
              <a:buNone/>
            </a:pPr>
            <a:fld id="{03D999C8-6E13-4C5B-A119-3984FD7B3383}" type="slidenum">
              <a:rPr lang="en-US" altLang="en-US" sz="1800" smtClean="0">
                <a:solidFill>
                  <a:srgbClr val="FFFFFF"/>
                </a:solidFill>
                <a:latin typeface="Gill Sans MT" pitchFamily="34" charset="0"/>
              </a:rPr>
              <a:pPr eaLnBrk="1" hangingPunct="1">
                <a:spcBef>
                  <a:spcPct val="0"/>
                </a:spcBef>
                <a:buClrTx/>
                <a:buFontTx/>
                <a:buNone/>
              </a:pPr>
              <a:t>37</a:t>
            </a:fld>
            <a:endParaRPr lang="en-US" altLang="en-US" sz="1800" smtClean="0">
              <a:solidFill>
                <a:srgbClr val="FFFFFF"/>
              </a:solidFill>
              <a:latin typeface="Gill Sans MT" pitchFamily="34" charset="0"/>
            </a:endParaRPr>
          </a:p>
        </p:txBody>
      </p:sp>
    </p:spTree>
    <p:extLst>
      <p:ext uri="{BB962C8B-B14F-4D97-AF65-F5344CB8AC3E}">
        <p14:creationId xmlns:p14="http://schemas.microsoft.com/office/powerpoint/2010/main" val="26667980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lgn="ctr" eaLnBrk="1" fontAlgn="auto" hangingPunct="1">
              <a:spcAft>
                <a:spcPts val="0"/>
              </a:spcAft>
              <a:defRPr/>
            </a:pPr>
            <a:r>
              <a:rPr lang="en-US" altLang="en-US" sz="4800" dirty="0" smtClean="0"/>
              <a:t>Networks: </a:t>
            </a:r>
            <a:br>
              <a:rPr lang="en-US" altLang="en-US" sz="4800" dirty="0" smtClean="0"/>
            </a:br>
            <a:r>
              <a:rPr lang="en-US" altLang="en-US" sz="4800" dirty="0" smtClean="0"/>
              <a:t>A Mathematical Foundation </a:t>
            </a:r>
          </a:p>
        </p:txBody>
      </p:sp>
      <p:sp>
        <p:nvSpPr>
          <p:cNvPr id="10243" name="Content Placeholder 2"/>
          <p:cNvSpPr>
            <a:spLocks noGrp="1"/>
          </p:cNvSpPr>
          <p:nvPr>
            <p:ph idx="1"/>
          </p:nvPr>
        </p:nvSpPr>
        <p:spPr/>
        <p:txBody>
          <a:bodyPr/>
          <a:lstStyle/>
          <a:p>
            <a:pPr eaLnBrk="1" hangingPunct="1"/>
            <a:endParaRPr lang="en-US" altLang="en-US" smtClean="0"/>
          </a:p>
        </p:txBody>
      </p:sp>
      <p:sp>
        <p:nvSpPr>
          <p:cNvPr id="10244"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9BBB59"/>
              </a:buClr>
              <a:buFont typeface="Arial" charset="0"/>
              <a:buChar char="•"/>
              <a:defRPr>
                <a:solidFill>
                  <a:schemeClr val="tx1"/>
                </a:solidFill>
                <a:latin typeface="Calibri" pitchFamily="34" charset="0"/>
              </a:defRPr>
            </a:lvl3pPr>
            <a:lvl4pPr marL="1600200" indent="-228600" eaLnBrk="0" hangingPunct="0">
              <a:spcBef>
                <a:spcPct val="20000"/>
              </a:spcBef>
              <a:buClr>
                <a:srgbClr val="8064A2"/>
              </a:buClr>
              <a:buFont typeface="Arial" charset="0"/>
              <a:buChar char="•"/>
              <a:defRPr sz="1600">
                <a:solidFill>
                  <a:schemeClr val="tx1"/>
                </a:solidFill>
                <a:latin typeface="Calibri" pitchFamily="34" charset="0"/>
              </a:defRPr>
            </a:lvl4pPr>
            <a:lvl5pPr marL="2057400" indent="-228600" eaLnBrk="0" hangingPunct="0">
              <a:spcBef>
                <a:spcPct val="20000"/>
              </a:spcBef>
              <a:buClr>
                <a:srgbClr val="4BACC6"/>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9pPr>
          </a:lstStyle>
          <a:p>
            <a:pPr eaLnBrk="1" hangingPunct="1">
              <a:spcBef>
                <a:spcPct val="0"/>
              </a:spcBef>
              <a:buClrTx/>
              <a:buFontTx/>
              <a:buNone/>
            </a:pPr>
            <a:fld id="{0CDF8A0D-9338-4403-A1DA-24805D1D52BB}" type="slidenum">
              <a:rPr lang="en-US" altLang="en-US" sz="1800" smtClean="0">
                <a:solidFill>
                  <a:srgbClr val="FFFFFF"/>
                </a:solidFill>
                <a:latin typeface="Gill Sans MT" pitchFamily="34" charset="0"/>
              </a:rPr>
              <a:pPr eaLnBrk="1" hangingPunct="1">
                <a:spcBef>
                  <a:spcPct val="0"/>
                </a:spcBef>
                <a:buClrTx/>
                <a:buFontTx/>
                <a:buNone/>
              </a:pPr>
              <a:t>38</a:t>
            </a:fld>
            <a:endParaRPr lang="en-US" altLang="en-US" sz="1800" smtClean="0">
              <a:solidFill>
                <a:srgbClr val="FFFFFF"/>
              </a:solidFill>
              <a:latin typeface="Gill Sans MT" pitchFamily="34" charset="0"/>
            </a:endParaRPr>
          </a:p>
        </p:txBody>
      </p:sp>
    </p:spTree>
    <p:extLst>
      <p:ext uri="{BB962C8B-B14F-4D97-AF65-F5344CB8AC3E}">
        <p14:creationId xmlns:p14="http://schemas.microsoft.com/office/powerpoint/2010/main" val="226379979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fontAlgn="auto" hangingPunct="1">
              <a:spcAft>
                <a:spcPts val="0"/>
              </a:spcAft>
              <a:defRPr/>
            </a:pPr>
            <a:r>
              <a:rPr lang="en-US" altLang="en-US" dirty="0" smtClean="0"/>
              <a:t>Networks Defined</a:t>
            </a:r>
          </a:p>
        </p:txBody>
      </p:sp>
      <p:sp>
        <p:nvSpPr>
          <p:cNvPr id="11267" name="Content Placeholder 2"/>
          <p:cNvSpPr>
            <a:spLocks noGrp="1"/>
          </p:cNvSpPr>
          <p:nvPr>
            <p:ph idx="1"/>
          </p:nvPr>
        </p:nvSpPr>
        <p:spPr/>
        <p:txBody>
          <a:bodyPr/>
          <a:lstStyle/>
          <a:p>
            <a:pPr eaLnBrk="1" hangingPunct="1"/>
            <a:r>
              <a:rPr lang="en-US" altLang="en-US" dirty="0" smtClean="0"/>
              <a:t>A network is a set of points called nodes numbered 1,2,..,n which are connected with some ‘strength’ C</a:t>
            </a:r>
            <a:r>
              <a:rPr lang="en-US" altLang="en-US" baseline="-25000" dirty="0" smtClean="0"/>
              <a:t>ij </a:t>
            </a:r>
            <a:r>
              <a:rPr lang="en-US" altLang="en-US" dirty="0" smtClean="0"/>
              <a:t>which is an n x n matrix of non-negative numbers.</a:t>
            </a:r>
            <a:r>
              <a:rPr lang="en-US" altLang="en-US" baseline="-25000" dirty="0" smtClean="0"/>
              <a:t> </a:t>
            </a:r>
            <a:endParaRPr lang="en-US" altLang="en-US" dirty="0" smtClean="0"/>
          </a:p>
          <a:p>
            <a:pPr lvl="1" eaLnBrk="1" hangingPunct="1"/>
            <a:r>
              <a:rPr lang="en-US" altLang="en-US" dirty="0" smtClean="0"/>
              <a:t>However the diagonal is missing, not zero – missing! because there is no meaning for the connection of a thing to itself. </a:t>
            </a:r>
          </a:p>
          <a:p>
            <a:pPr lvl="1" eaLnBrk="1" hangingPunct="1"/>
            <a:r>
              <a:rPr lang="en-US" altLang="en-US" dirty="0" smtClean="0"/>
              <a:t>Thus the eigenvector/eigenvalue analysis and other tools of linear algebra cannot be used</a:t>
            </a:r>
            <a:r>
              <a:rPr lang="en-US" altLang="en-US" dirty="0" smtClean="0"/>
              <a:t>.</a:t>
            </a:r>
          </a:p>
          <a:p>
            <a:r>
              <a:rPr lang="en-US" altLang="en-US" dirty="0" smtClean="0"/>
              <a:t>The numbering of nodes has no natural order thus there are n! C matrices that describe the same network</a:t>
            </a:r>
          </a:p>
          <a:p>
            <a:pPr lvl="1"/>
            <a:r>
              <a:rPr lang="en-US" altLang="en-US" dirty="0" smtClean="0"/>
              <a:t>It is thus extremely difficult to compare two networks or to compare a network to its previous state.</a:t>
            </a:r>
            <a:endParaRPr lang="en-US" altLang="en-US" dirty="0" smtClean="0"/>
          </a:p>
        </p:txBody>
      </p:sp>
      <p:sp>
        <p:nvSpPr>
          <p:cNvPr id="11268"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9BBB59"/>
              </a:buClr>
              <a:buFont typeface="Arial" charset="0"/>
              <a:buChar char="•"/>
              <a:defRPr>
                <a:solidFill>
                  <a:schemeClr val="tx1"/>
                </a:solidFill>
                <a:latin typeface="Calibri" pitchFamily="34" charset="0"/>
              </a:defRPr>
            </a:lvl3pPr>
            <a:lvl4pPr marL="1600200" indent="-228600" eaLnBrk="0" hangingPunct="0">
              <a:spcBef>
                <a:spcPct val="20000"/>
              </a:spcBef>
              <a:buClr>
                <a:srgbClr val="8064A2"/>
              </a:buClr>
              <a:buFont typeface="Arial" charset="0"/>
              <a:buChar char="•"/>
              <a:defRPr sz="1600">
                <a:solidFill>
                  <a:schemeClr val="tx1"/>
                </a:solidFill>
                <a:latin typeface="Calibri" pitchFamily="34" charset="0"/>
              </a:defRPr>
            </a:lvl4pPr>
            <a:lvl5pPr marL="2057400" indent="-228600" eaLnBrk="0" hangingPunct="0">
              <a:spcBef>
                <a:spcPct val="20000"/>
              </a:spcBef>
              <a:buClr>
                <a:srgbClr val="4BACC6"/>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9pPr>
          </a:lstStyle>
          <a:p>
            <a:pPr eaLnBrk="1" hangingPunct="1">
              <a:spcBef>
                <a:spcPct val="0"/>
              </a:spcBef>
              <a:buClrTx/>
              <a:buFontTx/>
              <a:buNone/>
            </a:pPr>
            <a:fld id="{CCDF1AA4-0BFD-466E-B6E6-7C48C34DA218}" type="slidenum">
              <a:rPr lang="en-US" altLang="en-US" sz="1800" smtClean="0">
                <a:solidFill>
                  <a:srgbClr val="FFFFFF"/>
                </a:solidFill>
                <a:latin typeface="Gill Sans MT" pitchFamily="34" charset="0"/>
              </a:rPr>
              <a:pPr eaLnBrk="1" hangingPunct="1">
                <a:spcBef>
                  <a:spcPct val="0"/>
                </a:spcBef>
                <a:buClrTx/>
                <a:buFontTx/>
                <a:buNone/>
              </a:pPr>
              <a:t>39</a:t>
            </a:fld>
            <a:endParaRPr lang="en-US" altLang="en-US" sz="1800" smtClean="0">
              <a:solidFill>
                <a:srgbClr val="FFFFFF"/>
              </a:solidFill>
              <a:latin typeface="Gill Sans MT" pitchFamily="34" charset="0"/>
            </a:endParaRPr>
          </a:p>
        </p:txBody>
      </p:sp>
    </p:spTree>
    <p:extLst>
      <p:ext uri="{BB962C8B-B14F-4D97-AF65-F5344CB8AC3E}">
        <p14:creationId xmlns:p14="http://schemas.microsoft.com/office/powerpoint/2010/main" val="3402633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Numerical Information</a:t>
            </a:r>
            <a:br>
              <a:rPr lang="en-US" sz="4400" dirty="0" smtClean="0"/>
            </a:br>
            <a:r>
              <a:rPr lang="en-US" sz="2400" dirty="0" smtClean="0"/>
              <a:t>(For routine computation, automation, Big Data, &amp; AI)</a:t>
            </a:r>
            <a:endParaRPr lang="en-US" sz="2400" dirty="0"/>
          </a:p>
        </p:txBody>
      </p:sp>
      <p:sp>
        <p:nvSpPr>
          <p:cNvPr id="3" name="Content Placeholder 2"/>
          <p:cNvSpPr>
            <a:spLocks noGrp="1"/>
          </p:cNvSpPr>
          <p:nvPr>
            <p:ph idx="1"/>
          </p:nvPr>
        </p:nvSpPr>
        <p:spPr/>
        <p:txBody>
          <a:bodyPr>
            <a:normAutofit lnSpcReduction="10000"/>
          </a:bodyPr>
          <a:lstStyle/>
          <a:p>
            <a:r>
              <a:rPr lang="en-US" u="sng" dirty="0" smtClean="0"/>
              <a:t>Numerical Values</a:t>
            </a:r>
            <a:r>
              <a:rPr lang="en-US" dirty="0" smtClean="0"/>
              <a:t> alone are meaningless without the associated:</a:t>
            </a:r>
          </a:p>
          <a:p>
            <a:pPr lvl="1"/>
            <a:r>
              <a:rPr lang="en-US" u="sng" dirty="0" smtClean="0"/>
              <a:t>Units</a:t>
            </a:r>
            <a:r>
              <a:rPr lang="en-US" dirty="0" smtClean="0"/>
              <a:t> of measurement </a:t>
            </a:r>
          </a:p>
          <a:p>
            <a:pPr lvl="1"/>
            <a:r>
              <a:rPr lang="en-US" u="sng" dirty="0" smtClean="0"/>
              <a:t>Accuracy</a:t>
            </a:r>
            <a:r>
              <a:rPr lang="en-US" dirty="0" smtClean="0"/>
              <a:t> level (numerical uncertainty)</a:t>
            </a:r>
          </a:p>
          <a:p>
            <a:pPr lvl="1"/>
            <a:r>
              <a:rPr lang="en-US" u="sng" dirty="0" smtClean="0"/>
              <a:t>Metadata</a:t>
            </a:r>
            <a:r>
              <a:rPr lang="en-US" dirty="0" smtClean="0"/>
              <a:t> that describes and defines the value</a:t>
            </a:r>
            <a:endParaRPr lang="en-US" dirty="0"/>
          </a:p>
          <a:p>
            <a:r>
              <a:rPr lang="en-US" dirty="0" smtClean="0"/>
              <a:t>Yet these four components are scattered in </a:t>
            </a:r>
          </a:p>
          <a:p>
            <a:pPr lvl="1"/>
            <a:r>
              <a:rPr lang="en-US" dirty="0" smtClean="0"/>
              <a:t>Row &amp; column headings, titles, footnotes, text, or assumed!</a:t>
            </a:r>
          </a:p>
          <a:p>
            <a:pPr lvl="1"/>
            <a:r>
              <a:rPr lang="en-US" dirty="0" smtClean="0"/>
              <a:t>They are also unstructured and </a:t>
            </a:r>
            <a:r>
              <a:rPr lang="en-US" u="sng" dirty="0" smtClean="0"/>
              <a:t>not computer readable</a:t>
            </a:r>
          </a:p>
          <a:p>
            <a:r>
              <a:rPr lang="en-US" dirty="0" smtClean="0"/>
              <a:t>Human intervention is required to convert to each user’s framework.</a:t>
            </a:r>
          </a:p>
          <a:p>
            <a:pPr lvl="1"/>
            <a:r>
              <a:rPr lang="en-US" dirty="0" smtClean="0"/>
              <a:t>This consumes time and is error prone </a:t>
            </a:r>
          </a:p>
          <a:p>
            <a:pPr lvl="1"/>
            <a:r>
              <a:rPr lang="en-US" dirty="0" smtClean="0"/>
              <a:t>We need information that is both machine and human readable!</a:t>
            </a:r>
          </a:p>
          <a:p>
            <a:pPr lvl="1"/>
            <a:endParaRPr lang="en-US" dirty="0" smtClean="0"/>
          </a:p>
          <a:p>
            <a:r>
              <a:rPr lang="en-US" sz="1600" dirty="0" smtClean="0"/>
              <a:t>(See printouts)</a:t>
            </a:r>
            <a:endParaRPr lang="en-US" sz="1600" dirty="0"/>
          </a:p>
        </p:txBody>
      </p:sp>
      <p:sp>
        <p:nvSpPr>
          <p:cNvPr id="4" name="Slide Number Placeholder 3"/>
          <p:cNvSpPr>
            <a:spLocks noGrp="1"/>
          </p:cNvSpPr>
          <p:nvPr>
            <p:ph type="sldNum" sz="quarter" idx="12"/>
          </p:nvPr>
        </p:nvSpPr>
        <p:spPr/>
        <p:txBody>
          <a:bodyPr/>
          <a:lstStyle/>
          <a:p>
            <a:fld id="{92A76B80-11ED-4EDF-9E76-C1C361849401}" type="slidenum">
              <a:rPr lang="en-US" smtClean="0"/>
              <a:t>4</a:t>
            </a:fld>
            <a:endParaRPr lang="en-US"/>
          </a:p>
        </p:txBody>
      </p:sp>
    </p:spTree>
    <p:extLst>
      <p:ext uri="{BB962C8B-B14F-4D97-AF65-F5344CB8AC3E}">
        <p14:creationId xmlns:p14="http://schemas.microsoft.com/office/powerpoint/2010/main" val="285834275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Major Result </a:t>
            </a:r>
            <a:br>
              <a:rPr lang="en-US" dirty="0" smtClean="0"/>
            </a:br>
            <a:r>
              <a:rPr lang="en-US" dirty="0" smtClean="0"/>
              <a:t>of our DAPRA Research </a:t>
            </a:r>
            <a:endParaRPr lang="en-US" dirty="0"/>
          </a:p>
        </p:txBody>
      </p:sp>
      <p:sp>
        <p:nvSpPr>
          <p:cNvPr id="12291" name="Content Placeholder 2"/>
          <p:cNvSpPr>
            <a:spLocks noGrp="1"/>
          </p:cNvSpPr>
          <p:nvPr>
            <p:ph idx="1"/>
          </p:nvPr>
        </p:nvSpPr>
        <p:spPr/>
        <p:txBody>
          <a:bodyPr/>
          <a:lstStyle/>
          <a:p>
            <a:pPr eaLnBrk="1" hangingPunct="1"/>
            <a:r>
              <a:rPr lang="en-US" altLang="en-US" smtClean="0"/>
              <a:t>Every network C will exactly define the Lie monoid generator with its off diagonal elements. </a:t>
            </a:r>
          </a:p>
          <a:p>
            <a:pPr lvl="1" eaLnBrk="1" hangingPunct="1"/>
            <a:r>
              <a:rPr lang="en-US" altLang="en-US" smtClean="0"/>
              <a:t>Conversely, the Lie monoid generator then defines the C diagonals. </a:t>
            </a:r>
          </a:p>
          <a:p>
            <a:pPr eaLnBrk="1" hangingPunct="1"/>
            <a:r>
              <a:rPr lang="en-US" altLang="en-US" smtClean="0"/>
              <a:t>Thus every network C is isomorphic to a Markov monoid generator L </a:t>
            </a:r>
          </a:p>
          <a:p>
            <a:pPr lvl="1" eaLnBrk="1" hangingPunct="1"/>
            <a:r>
              <a:rPr lang="en-US" altLang="en-US" smtClean="0"/>
              <a:t>Thus every network  C</a:t>
            </a:r>
            <a:r>
              <a:rPr lang="en-US" altLang="en-US" baseline="-25000" smtClean="0"/>
              <a:t>ij </a:t>
            </a:r>
            <a:r>
              <a:rPr lang="en-US" altLang="en-US" smtClean="0"/>
              <a:t>  generates a one parameter family of Markov transformations;   M(a) = exp(a C).   </a:t>
            </a:r>
          </a:p>
          <a:p>
            <a:endParaRPr lang="en-US" altLang="en-US" smtClean="0"/>
          </a:p>
        </p:txBody>
      </p:sp>
      <p:sp>
        <p:nvSpPr>
          <p:cNvPr id="12292"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9BBB59"/>
              </a:buClr>
              <a:buFont typeface="Arial" charset="0"/>
              <a:buChar char="•"/>
              <a:defRPr>
                <a:solidFill>
                  <a:schemeClr val="tx1"/>
                </a:solidFill>
                <a:latin typeface="Calibri" pitchFamily="34" charset="0"/>
              </a:defRPr>
            </a:lvl3pPr>
            <a:lvl4pPr marL="1600200" indent="-228600" eaLnBrk="0" hangingPunct="0">
              <a:spcBef>
                <a:spcPct val="20000"/>
              </a:spcBef>
              <a:buClr>
                <a:srgbClr val="8064A2"/>
              </a:buClr>
              <a:buFont typeface="Arial" charset="0"/>
              <a:buChar char="•"/>
              <a:defRPr sz="1600">
                <a:solidFill>
                  <a:schemeClr val="tx1"/>
                </a:solidFill>
                <a:latin typeface="Calibri" pitchFamily="34" charset="0"/>
              </a:defRPr>
            </a:lvl4pPr>
            <a:lvl5pPr marL="2057400" indent="-228600" eaLnBrk="0" hangingPunct="0">
              <a:spcBef>
                <a:spcPct val="20000"/>
              </a:spcBef>
              <a:buClr>
                <a:srgbClr val="4BACC6"/>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9pPr>
          </a:lstStyle>
          <a:p>
            <a:pPr eaLnBrk="1" hangingPunct="1">
              <a:spcBef>
                <a:spcPct val="0"/>
              </a:spcBef>
              <a:buClrTx/>
              <a:buFontTx/>
              <a:buNone/>
            </a:pPr>
            <a:fld id="{E62CC146-0226-4A35-8716-B0B8627629E9}" type="slidenum">
              <a:rPr lang="en-US" altLang="en-US" sz="1800" smtClean="0">
                <a:solidFill>
                  <a:srgbClr val="FFFFFF"/>
                </a:solidFill>
                <a:latin typeface="Gill Sans MT" pitchFamily="34" charset="0"/>
              </a:rPr>
              <a:pPr eaLnBrk="1" hangingPunct="1">
                <a:spcBef>
                  <a:spcPct val="0"/>
                </a:spcBef>
                <a:buClrTx/>
                <a:buFontTx/>
                <a:buNone/>
              </a:pPr>
              <a:t>40</a:t>
            </a:fld>
            <a:endParaRPr lang="en-US" altLang="en-US" sz="1800" smtClean="0">
              <a:solidFill>
                <a:srgbClr val="FFFFFF"/>
              </a:solidFill>
              <a:latin typeface="Gill Sans MT" pitchFamily="34" charset="0"/>
            </a:endParaRPr>
          </a:p>
        </p:txBody>
      </p:sp>
    </p:spTree>
    <p:extLst>
      <p:ext uri="{BB962C8B-B14F-4D97-AF65-F5344CB8AC3E}">
        <p14:creationId xmlns:p14="http://schemas.microsoft.com/office/powerpoint/2010/main" val="6130693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fontAlgn="auto" hangingPunct="1">
              <a:spcAft>
                <a:spcPts val="0"/>
              </a:spcAft>
              <a:defRPr/>
            </a:pPr>
            <a:r>
              <a:rPr lang="en-US" altLang="en-US" sz="4000" dirty="0" smtClean="0"/>
              <a:t>Furthermore, A Static Network Generates Markov Flow “Model” </a:t>
            </a:r>
          </a:p>
        </p:txBody>
      </p:sp>
      <p:sp>
        <p:nvSpPr>
          <p:cNvPr id="13315" name="Content Placeholder 2"/>
          <p:cNvSpPr>
            <a:spLocks noGrp="1"/>
          </p:cNvSpPr>
          <p:nvPr>
            <p:ph idx="1"/>
          </p:nvPr>
        </p:nvSpPr>
        <p:spPr/>
        <p:txBody>
          <a:bodyPr/>
          <a:lstStyle/>
          <a:p>
            <a:pPr eaLnBrk="1" hangingPunct="1"/>
            <a:r>
              <a:rPr lang="en-US" altLang="en-US" smtClean="0"/>
              <a:t>Now given any C we can construct the Markov Monoid L and generate the continuous Markov transformation M = exp(t L).</a:t>
            </a:r>
          </a:p>
          <a:p>
            <a:pPr lvl="1" eaLnBrk="1" hangingPunct="1"/>
            <a:r>
              <a:rPr lang="en-US" altLang="en-US" smtClean="0"/>
              <a:t>This generates flows among the nodes in proportion to their network connectivity which conserve the sum of the elements acted upon (money, fluid, ..).</a:t>
            </a:r>
          </a:p>
          <a:p>
            <a:pPr eaLnBrk="1" hangingPunct="1"/>
            <a:r>
              <a:rPr lang="en-US" altLang="en-US" smtClean="0"/>
              <a:t>The Markov transformation has columns which are non-negative and sum to unity and can be interpreted as a probability distribution. </a:t>
            </a:r>
          </a:p>
          <a:p>
            <a:pPr lvl="1" eaLnBrk="1" hangingPunct="1"/>
            <a:r>
              <a:rPr lang="en-US" altLang="en-US" smtClean="0"/>
              <a:t>Thus they support a definition of Renyi (or Shannon) entropy for each node.</a:t>
            </a:r>
          </a:p>
          <a:p>
            <a:pPr eaLnBrk="1" hangingPunct="1"/>
            <a:r>
              <a:rPr lang="en-US" altLang="en-US" u="sng" smtClean="0"/>
              <a:t>These entropy values can be sorted to give an order to the nodes and represent the topology uniquely by an entropy spectral curve.</a:t>
            </a:r>
          </a:p>
        </p:txBody>
      </p:sp>
      <p:sp>
        <p:nvSpPr>
          <p:cNvPr id="13316"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9BBB59"/>
              </a:buClr>
              <a:buFont typeface="Arial" charset="0"/>
              <a:buChar char="•"/>
              <a:defRPr>
                <a:solidFill>
                  <a:schemeClr val="tx1"/>
                </a:solidFill>
                <a:latin typeface="Calibri" pitchFamily="34" charset="0"/>
              </a:defRPr>
            </a:lvl3pPr>
            <a:lvl4pPr marL="1600200" indent="-228600" eaLnBrk="0" hangingPunct="0">
              <a:spcBef>
                <a:spcPct val="20000"/>
              </a:spcBef>
              <a:buClr>
                <a:srgbClr val="8064A2"/>
              </a:buClr>
              <a:buFont typeface="Arial" charset="0"/>
              <a:buChar char="•"/>
              <a:defRPr sz="1600">
                <a:solidFill>
                  <a:schemeClr val="tx1"/>
                </a:solidFill>
                <a:latin typeface="Calibri" pitchFamily="34" charset="0"/>
              </a:defRPr>
            </a:lvl4pPr>
            <a:lvl5pPr marL="2057400" indent="-228600" eaLnBrk="0" hangingPunct="0">
              <a:spcBef>
                <a:spcPct val="20000"/>
              </a:spcBef>
              <a:buClr>
                <a:srgbClr val="4BACC6"/>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9pPr>
          </a:lstStyle>
          <a:p>
            <a:pPr eaLnBrk="1" hangingPunct="1">
              <a:spcBef>
                <a:spcPct val="0"/>
              </a:spcBef>
              <a:buClrTx/>
              <a:buFontTx/>
              <a:buNone/>
            </a:pPr>
            <a:fld id="{48AB6463-1E1C-4941-AEBC-50852A7E5B9D}" type="slidenum">
              <a:rPr lang="en-US" altLang="en-US" sz="1800" smtClean="0">
                <a:solidFill>
                  <a:srgbClr val="FFFFFF"/>
                </a:solidFill>
                <a:latin typeface="Gill Sans MT" pitchFamily="34" charset="0"/>
              </a:rPr>
              <a:pPr eaLnBrk="1" hangingPunct="1">
                <a:spcBef>
                  <a:spcPct val="0"/>
                </a:spcBef>
                <a:buClrTx/>
                <a:buFontTx/>
                <a:buNone/>
              </a:pPr>
              <a:t>41</a:t>
            </a:fld>
            <a:endParaRPr lang="en-US" altLang="en-US" sz="1800" smtClean="0">
              <a:solidFill>
                <a:srgbClr val="FFFFFF"/>
              </a:solidFill>
              <a:latin typeface="Gill Sans MT" pitchFamily="34" charset="0"/>
            </a:endParaRPr>
          </a:p>
        </p:txBody>
      </p:sp>
    </p:spTree>
    <p:extLst>
      <p:ext uri="{BB962C8B-B14F-4D97-AF65-F5344CB8AC3E}">
        <p14:creationId xmlns:p14="http://schemas.microsoft.com/office/powerpoint/2010/main" val="40020961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fontAlgn="auto" hangingPunct="1">
              <a:spcAft>
                <a:spcPts val="0"/>
              </a:spcAft>
              <a:defRPr/>
            </a:pPr>
            <a:r>
              <a:rPr lang="en-US" altLang="en-US" smtClean="0"/>
              <a:t>Our Previous Results</a:t>
            </a:r>
          </a:p>
        </p:txBody>
      </p:sp>
      <p:sp>
        <p:nvSpPr>
          <p:cNvPr id="14339" name="Content Placeholder 2"/>
          <p:cNvSpPr>
            <a:spLocks noGrp="1"/>
          </p:cNvSpPr>
          <p:nvPr>
            <p:ph idx="1"/>
          </p:nvPr>
        </p:nvSpPr>
        <p:spPr/>
        <p:txBody>
          <a:bodyPr/>
          <a:lstStyle/>
          <a:p>
            <a:pPr eaLnBrk="1" hangingPunct="1"/>
            <a:r>
              <a:rPr lang="en-US" altLang="en-US" dirty="0" smtClean="0"/>
              <a:t>The isomorphism of every network to a Lie Markov monoid now integrates four branches of mathematics:</a:t>
            </a:r>
          </a:p>
          <a:p>
            <a:pPr lvl="1" eaLnBrk="1" hangingPunct="1"/>
            <a:r>
              <a:rPr lang="en-US" altLang="en-US" dirty="0" smtClean="0"/>
              <a:t>Lie algebras and groups - Markov theory – Networks - Entropy</a:t>
            </a:r>
          </a:p>
          <a:p>
            <a:pPr lvl="1" eaLnBrk="1" hangingPunct="1"/>
            <a:r>
              <a:rPr lang="en-US" altLang="en-US" dirty="0" smtClean="0"/>
              <a:t>One can now define the distance between two networks (or a network at an earlier and later time) using the Renyi spectra.</a:t>
            </a:r>
          </a:p>
          <a:p>
            <a:pPr eaLnBrk="1" hangingPunct="1"/>
            <a:r>
              <a:rPr lang="en-US" altLang="en-US" dirty="0" smtClean="0"/>
              <a:t>We were able to show that the Renyi entropy spectral curve revealed aberrant changes in a network topology showing changes over time </a:t>
            </a:r>
            <a:r>
              <a:rPr lang="en-US" altLang="en-US" dirty="0" smtClean="0"/>
              <a:t>(networks attacks</a:t>
            </a:r>
            <a:r>
              <a:rPr lang="en-US" altLang="en-US" dirty="0" smtClean="0"/>
              <a:t>, </a:t>
            </a:r>
            <a:r>
              <a:rPr lang="en-US" altLang="en-US" dirty="0" smtClean="0"/>
              <a:t>failures, misuse).</a:t>
            </a:r>
            <a:endParaRPr lang="en-US" altLang="en-US" dirty="0" smtClean="0"/>
          </a:p>
          <a:p>
            <a:pPr lvl="1" eaLnBrk="1" hangingPunct="1"/>
            <a:r>
              <a:rPr lang="en-US" altLang="en-US" dirty="0" smtClean="0"/>
              <a:t>Our software allowed one to click on altered portions of the spectral curve and identify the specific aberrant nodes.</a:t>
            </a:r>
          </a:p>
        </p:txBody>
      </p:sp>
      <p:sp>
        <p:nvSpPr>
          <p:cNvPr id="14340"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9BBB59"/>
              </a:buClr>
              <a:buFont typeface="Arial" charset="0"/>
              <a:buChar char="•"/>
              <a:defRPr>
                <a:solidFill>
                  <a:schemeClr val="tx1"/>
                </a:solidFill>
                <a:latin typeface="Calibri" pitchFamily="34" charset="0"/>
              </a:defRPr>
            </a:lvl3pPr>
            <a:lvl4pPr marL="1600200" indent="-228600" eaLnBrk="0" hangingPunct="0">
              <a:spcBef>
                <a:spcPct val="20000"/>
              </a:spcBef>
              <a:buClr>
                <a:srgbClr val="8064A2"/>
              </a:buClr>
              <a:buFont typeface="Arial" charset="0"/>
              <a:buChar char="•"/>
              <a:defRPr sz="1600">
                <a:solidFill>
                  <a:schemeClr val="tx1"/>
                </a:solidFill>
                <a:latin typeface="Calibri" pitchFamily="34" charset="0"/>
              </a:defRPr>
            </a:lvl4pPr>
            <a:lvl5pPr marL="2057400" indent="-228600" eaLnBrk="0" hangingPunct="0">
              <a:spcBef>
                <a:spcPct val="20000"/>
              </a:spcBef>
              <a:buClr>
                <a:srgbClr val="4BACC6"/>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9pPr>
          </a:lstStyle>
          <a:p>
            <a:pPr eaLnBrk="1" hangingPunct="1">
              <a:spcBef>
                <a:spcPct val="0"/>
              </a:spcBef>
              <a:buClrTx/>
              <a:buFontTx/>
              <a:buNone/>
            </a:pPr>
            <a:fld id="{820C446B-C716-42DB-B07A-AF9A260A8C72}" type="slidenum">
              <a:rPr lang="en-US" altLang="en-US" sz="1800" smtClean="0">
                <a:solidFill>
                  <a:srgbClr val="FFFFFF"/>
                </a:solidFill>
                <a:latin typeface="Gill Sans MT" pitchFamily="34" charset="0"/>
              </a:rPr>
              <a:pPr eaLnBrk="1" hangingPunct="1">
                <a:spcBef>
                  <a:spcPct val="0"/>
                </a:spcBef>
                <a:buClrTx/>
                <a:buFontTx/>
                <a:buNone/>
              </a:pPr>
              <a:t>42</a:t>
            </a:fld>
            <a:endParaRPr lang="en-US" altLang="en-US" sz="1800" smtClean="0">
              <a:solidFill>
                <a:srgbClr val="FFFFFF"/>
              </a:solidFill>
              <a:latin typeface="Gill Sans MT" pitchFamily="34" charset="0"/>
            </a:endParaRPr>
          </a:p>
        </p:txBody>
      </p:sp>
    </p:spTree>
    <p:extLst>
      <p:ext uri="{BB962C8B-B14F-4D97-AF65-F5344CB8AC3E}">
        <p14:creationId xmlns:p14="http://schemas.microsoft.com/office/powerpoint/2010/main" val="136583153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533400" y="228600"/>
            <a:ext cx="8229600" cy="914400"/>
          </a:xfrm>
        </p:spPr>
        <p:txBody>
          <a:bodyPr/>
          <a:lstStyle/>
          <a:p>
            <a:pPr eaLnBrk="1" fontAlgn="auto" hangingPunct="1">
              <a:spcAft>
                <a:spcPts val="0"/>
              </a:spcAft>
              <a:defRPr/>
            </a:pPr>
            <a:r>
              <a:rPr lang="en-US" altLang="en-US" sz="3600" dirty="0" smtClean="0"/>
              <a:t>Two Critical Remaining Problems:</a:t>
            </a:r>
            <a:endParaRPr lang="en-US" altLang="en-US" sz="1600" dirty="0" smtClean="0"/>
          </a:p>
        </p:txBody>
      </p:sp>
      <p:sp>
        <p:nvSpPr>
          <p:cNvPr id="15363" name="Content Placeholder 2"/>
          <p:cNvSpPr>
            <a:spLocks noGrp="1"/>
          </p:cNvSpPr>
          <p:nvPr>
            <p:ph idx="1"/>
          </p:nvPr>
        </p:nvSpPr>
        <p:spPr/>
        <p:txBody>
          <a:bodyPr/>
          <a:lstStyle/>
          <a:p>
            <a:pPr marL="742950" indent="-742950" eaLnBrk="1" hangingPunct="1"/>
            <a:r>
              <a:rPr lang="en-US" altLang="en-US" sz="2400" dirty="0" smtClean="0"/>
              <a:t>We first sought </a:t>
            </a:r>
            <a:r>
              <a:rPr lang="en-US" altLang="en-US" sz="2400" u="sng" dirty="0" smtClean="0"/>
              <a:t>to expand a network </a:t>
            </a:r>
            <a:r>
              <a:rPr lang="en-US" altLang="en-US" sz="2400" dirty="0" smtClean="0"/>
              <a:t>as a series of sequentially less important terms thus capturing the topology primarily in the first few terms (as series expansions are used mathematically like Fourier series).</a:t>
            </a:r>
          </a:p>
          <a:p>
            <a:pPr marL="742950" indent="-742950" eaLnBrk="1" hangingPunct="1"/>
            <a:r>
              <a:rPr lang="en-US" altLang="en-US" sz="2400" dirty="0" smtClean="0"/>
              <a:t>We also sought to find a method of </a:t>
            </a:r>
            <a:r>
              <a:rPr lang="en-US" altLang="en-US" sz="2400" u="sng" dirty="0" smtClean="0"/>
              <a:t>identifying clusters </a:t>
            </a:r>
            <a:r>
              <a:rPr lang="en-US" altLang="en-US" sz="2400" dirty="0" smtClean="0"/>
              <a:t>in a network in a way that did not entail arbitrary definitions but which was purely mathematical.  </a:t>
            </a:r>
          </a:p>
          <a:p>
            <a:pPr marL="1039813" lvl="1" indent="-742950" eaLnBrk="1" hangingPunct="1">
              <a:buFont typeface="Cambria" pitchFamily="18" charset="0"/>
              <a:buAutoNum type="arabicPeriod"/>
            </a:pPr>
            <a:endParaRPr lang="en-US" altLang="en-US" sz="3400" dirty="0" smtClean="0"/>
          </a:p>
        </p:txBody>
      </p:sp>
      <p:sp>
        <p:nvSpPr>
          <p:cNvPr id="15364"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9BBB59"/>
              </a:buClr>
              <a:buFont typeface="Arial" charset="0"/>
              <a:buChar char="•"/>
              <a:defRPr>
                <a:solidFill>
                  <a:schemeClr val="tx1"/>
                </a:solidFill>
                <a:latin typeface="Calibri" pitchFamily="34" charset="0"/>
              </a:defRPr>
            </a:lvl3pPr>
            <a:lvl4pPr marL="1600200" indent="-228600" eaLnBrk="0" hangingPunct="0">
              <a:spcBef>
                <a:spcPct val="20000"/>
              </a:spcBef>
              <a:buClr>
                <a:srgbClr val="8064A2"/>
              </a:buClr>
              <a:buFont typeface="Arial" charset="0"/>
              <a:buChar char="•"/>
              <a:defRPr sz="1600">
                <a:solidFill>
                  <a:schemeClr val="tx1"/>
                </a:solidFill>
                <a:latin typeface="Calibri" pitchFamily="34" charset="0"/>
              </a:defRPr>
            </a:lvl4pPr>
            <a:lvl5pPr marL="2057400" indent="-228600" eaLnBrk="0" hangingPunct="0">
              <a:spcBef>
                <a:spcPct val="20000"/>
              </a:spcBef>
              <a:buClr>
                <a:srgbClr val="4BACC6"/>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9pPr>
          </a:lstStyle>
          <a:p>
            <a:pPr eaLnBrk="1" hangingPunct="1">
              <a:spcBef>
                <a:spcPct val="0"/>
              </a:spcBef>
              <a:buClrTx/>
              <a:buFontTx/>
              <a:buNone/>
            </a:pPr>
            <a:fld id="{44245B56-5571-446D-9049-619F903E22F4}" type="slidenum">
              <a:rPr lang="en-US" altLang="en-US" sz="1800" smtClean="0">
                <a:solidFill>
                  <a:srgbClr val="FFFFFF"/>
                </a:solidFill>
                <a:latin typeface="Gill Sans MT" pitchFamily="34" charset="0"/>
              </a:rPr>
              <a:pPr eaLnBrk="1" hangingPunct="1">
                <a:spcBef>
                  <a:spcPct val="0"/>
                </a:spcBef>
                <a:buClrTx/>
                <a:buFontTx/>
                <a:buNone/>
              </a:pPr>
              <a:t>43</a:t>
            </a:fld>
            <a:endParaRPr lang="en-US" altLang="en-US" sz="1800" smtClean="0">
              <a:solidFill>
                <a:srgbClr val="FFFFFF"/>
              </a:solidFill>
              <a:latin typeface="Gill Sans MT" pitchFamily="34" charset="0"/>
            </a:endParaRPr>
          </a:p>
        </p:txBody>
      </p:sp>
    </p:spTree>
    <p:extLst>
      <p:ext uri="{BB962C8B-B14F-4D97-AF65-F5344CB8AC3E}">
        <p14:creationId xmlns:p14="http://schemas.microsoft.com/office/powerpoint/2010/main" val="197678485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fontAlgn="auto" hangingPunct="1">
              <a:spcAft>
                <a:spcPts val="0"/>
              </a:spcAft>
              <a:defRPr/>
            </a:pPr>
            <a:r>
              <a:rPr lang="en-US" altLang="en-US" sz="3200" dirty="0" smtClean="0"/>
              <a:t>Problem 1: </a:t>
            </a:r>
            <a:br>
              <a:rPr lang="en-US" altLang="en-US" sz="3200" dirty="0" smtClean="0"/>
            </a:br>
            <a:r>
              <a:rPr lang="en-US" altLang="en-US" sz="3200" dirty="0" smtClean="0"/>
              <a:t>An Expansion of the Topology as </a:t>
            </a:r>
            <a:r>
              <a:rPr lang="en-US" altLang="en-US" sz="3200" dirty="0"/>
              <a:t>a Series</a:t>
            </a:r>
          </a:p>
        </p:txBody>
      </p:sp>
      <p:sp>
        <p:nvSpPr>
          <p:cNvPr id="16387" name="Content Placeholder 2"/>
          <p:cNvSpPr>
            <a:spLocks noGrp="1"/>
          </p:cNvSpPr>
          <p:nvPr>
            <p:ph idx="1"/>
          </p:nvPr>
        </p:nvSpPr>
        <p:spPr/>
        <p:txBody>
          <a:bodyPr>
            <a:normAutofit/>
          </a:bodyPr>
          <a:lstStyle/>
          <a:p>
            <a:pPr marL="731838" lvl="1" indent="-457200" eaLnBrk="1" hangingPunct="1"/>
            <a:r>
              <a:rPr lang="en-US" altLang="en-US" sz="3200" dirty="0" smtClean="0"/>
              <a:t>We </a:t>
            </a:r>
            <a:r>
              <a:rPr lang="en-US" altLang="en-US" sz="3200" dirty="0" smtClean="0"/>
              <a:t>realized that each of the Renyi entropies was a higher power of the Markov column components and thus they were all functionally independent.</a:t>
            </a:r>
          </a:p>
          <a:p>
            <a:pPr marL="731838" lvl="1" indent="-457200" eaLnBrk="1" hangingPunct="1"/>
            <a:r>
              <a:rPr lang="en-US" altLang="en-US" sz="3200" dirty="0" smtClean="0"/>
              <a:t>Furthermore each entropy spectral curve was smaller than the preceding entropy order. </a:t>
            </a:r>
          </a:p>
        </p:txBody>
      </p:sp>
      <p:sp>
        <p:nvSpPr>
          <p:cNvPr id="16388"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9BBB59"/>
              </a:buClr>
              <a:buFont typeface="Arial" charset="0"/>
              <a:buChar char="•"/>
              <a:defRPr>
                <a:solidFill>
                  <a:schemeClr val="tx1"/>
                </a:solidFill>
                <a:latin typeface="Calibri" pitchFamily="34" charset="0"/>
              </a:defRPr>
            </a:lvl3pPr>
            <a:lvl4pPr marL="1600200" indent="-228600" eaLnBrk="0" hangingPunct="0">
              <a:spcBef>
                <a:spcPct val="20000"/>
              </a:spcBef>
              <a:buClr>
                <a:srgbClr val="8064A2"/>
              </a:buClr>
              <a:buFont typeface="Arial" charset="0"/>
              <a:buChar char="•"/>
              <a:defRPr sz="1600">
                <a:solidFill>
                  <a:schemeClr val="tx1"/>
                </a:solidFill>
                <a:latin typeface="Calibri" pitchFamily="34" charset="0"/>
              </a:defRPr>
            </a:lvl4pPr>
            <a:lvl5pPr marL="2057400" indent="-228600" eaLnBrk="0" hangingPunct="0">
              <a:spcBef>
                <a:spcPct val="20000"/>
              </a:spcBef>
              <a:buClr>
                <a:srgbClr val="4BACC6"/>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9pPr>
          </a:lstStyle>
          <a:p>
            <a:pPr eaLnBrk="1" hangingPunct="1">
              <a:spcBef>
                <a:spcPct val="0"/>
              </a:spcBef>
              <a:buClrTx/>
              <a:buFontTx/>
              <a:buNone/>
            </a:pPr>
            <a:fld id="{D0075F32-E0B3-4983-B4CD-1B539F4921B1}" type="slidenum">
              <a:rPr lang="en-US" altLang="en-US" sz="1800" smtClean="0">
                <a:solidFill>
                  <a:srgbClr val="FFFFFF"/>
                </a:solidFill>
                <a:latin typeface="Gill Sans MT" pitchFamily="34" charset="0"/>
              </a:rPr>
              <a:pPr eaLnBrk="1" hangingPunct="1">
                <a:spcBef>
                  <a:spcPct val="0"/>
                </a:spcBef>
                <a:buClrTx/>
                <a:buFontTx/>
                <a:buNone/>
              </a:pPr>
              <a:t>44</a:t>
            </a:fld>
            <a:endParaRPr lang="en-US" altLang="en-US" sz="1800" smtClean="0">
              <a:solidFill>
                <a:srgbClr val="FFFFFF"/>
              </a:solidFill>
              <a:latin typeface="Gill Sans MT" pitchFamily="34" charset="0"/>
            </a:endParaRPr>
          </a:p>
        </p:txBody>
      </p:sp>
    </p:spTree>
    <p:extLst>
      <p:ext uri="{BB962C8B-B14F-4D97-AF65-F5344CB8AC3E}">
        <p14:creationId xmlns:p14="http://schemas.microsoft.com/office/powerpoint/2010/main" val="281661350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fontAlgn="auto" hangingPunct="1">
              <a:spcAft>
                <a:spcPts val="0"/>
              </a:spcAft>
              <a:defRPr/>
            </a:pPr>
            <a:r>
              <a:rPr lang="en-US" altLang="en-US" smtClean="0"/>
              <a:t>Differences of Successive Orders of Renyi Entropies</a:t>
            </a:r>
          </a:p>
        </p:txBody>
      </p:sp>
      <p:sp>
        <p:nvSpPr>
          <p:cNvPr id="17411" name="Content Placeholder 2"/>
          <p:cNvSpPr>
            <a:spLocks noGrp="1"/>
          </p:cNvSpPr>
          <p:nvPr>
            <p:ph idx="1"/>
          </p:nvPr>
        </p:nvSpPr>
        <p:spPr/>
        <p:txBody>
          <a:bodyPr/>
          <a:lstStyle/>
          <a:p>
            <a:pPr eaLnBrk="1" hangingPunct="1"/>
            <a:r>
              <a:rPr lang="en-US" altLang="en-US" smtClean="0"/>
              <a:t>We realized that if we defined the higher order Renyi entropies on each column then these entropies would be functionally independent as each was the log of the sum of higher powers of the terms. </a:t>
            </a:r>
          </a:p>
          <a:p>
            <a:pPr lvl="1" eaLnBrk="1" hangingPunct="1"/>
            <a:r>
              <a:rPr lang="en-US" altLang="en-US" smtClean="0"/>
              <a:t>Also, as each spectral curve is less than the previous, it follows that the differences between two successive orders becomes smaller very rapidly .</a:t>
            </a:r>
          </a:p>
          <a:p>
            <a:pPr eaLnBrk="1" hangingPunct="1"/>
            <a:r>
              <a:rPr lang="en-US" altLang="en-US" smtClean="0"/>
              <a:t>Thus </a:t>
            </a:r>
            <a:r>
              <a:rPr lang="en-US" altLang="en-US" u="sng" smtClean="0"/>
              <a:t>this sequence, of differences of Renyi entropies of successive orders, constitutes a rapidly decreasing series of curves that contain all of the topological information of the network and thus serve as the expansion that we sought:  </a:t>
            </a:r>
            <a:r>
              <a:rPr lang="en-US" altLang="en-US" smtClean="0"/>
              <a:t>complete and rapidly decreasing. </a:t>
            </a:r>
          </a:p>
        </p:txBody>
      </p:sp>
      <p:sp>
        <p:nvSpPr>
          <p:cNvPr id="17412"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9BBB59"/>
              </a:buClr>
              <a:buFont typeface="Arial" charset="0"/>
              <a:buChar char="•"/>
              <a:defRPr>
                <a:solidFill>
                  <a:schemeClr val="tx1"/>
                </a:solidFill>
                <a:latin typeface="Calibri" pitchFamily="34" charset="0"/>
              </a:defRPr>
            </a:lvl3pPr>
            <a:lvl4pPr marL="1600200" indent="-228600" eaLnBrk="0" hangingPunct="0">
              <a:spcBef>
                <a:spcPct val="20000"/>
              </a:spcBef>
              <a:buClr>
                <a:srgbClr val="8064A2"/>
              </a:buClr>
              <a:buFont typeface="Arial" charset="0"/>
              <a:buChar char="•"/>
              <a:defRPr sz="1600">
                <a:solidFill>
                  <a:schemeClr val="tx1"/>
                </a:solidFill>
                <a:latin typeface="Calibri" pitchFamily="34" charset="0"/>
              </a:defRPr>
            </a:lvl4pPr>
            <a:lvl5pPr marL="2057400" indent="-228600" eaLnBrk="0" hangingPunct="0">
              <a:spcBef>
                <a:spcPct val="20000"/>
              </a:spcBef>
              <a:buClr>
                <a:srgbClr val="4BACC6"/>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9pPr>
          </a:lstStyle>
          <a:p>
            <a:pPr eaLnBrk="1" hangingPunct="1">
              <a:spcBef>
                <a:spcPct val="0"/>
              </a:spcBef>
              <a:buClrTx/>
              <a:buFontTx/>
              <a:buNone/>
            </a:pPr>
            <a:fld id="{61148BF7-B48E-455B-AEE9-4395F056A8B4}" type="slidenum">
              <a:rPr lang="en-US" altLang="en-US" sz="1800" smtClean="0">
                <a:solidFill>
                  <a:srgbClr val="FFFFFF"/>
                </a:solidFill>
                <a:latin typeface="Gill Sans MT" pitchFamily="34" charset="0"/>
              </a:rPr>
              <a:pPr eaLnBrk="1" hangingPunct="1">
                <a:spcBef>
                  <a:spcPct val="0"/>
                </a:spcBef>
                <a:buClrTx/>
                <a:buFontTx/>
                <a:buNone/>
              </a:pPr>
              <a:t>45</a:t>
            </a:fld>
            <a:endParaRPr lang="en-US" altLang="en-US" sz="1800" smtClean="0">
              <a:solidFill>
                <a:srgbClr val="FFFFFF"/>
              </a:solidFill>
              <a:latin typeface="Gill Sans MT" pitchFamily="34" charset="0"/>
            </a:endParaRPr>
          </a:p>
        </p:txBody>
      </p:sp>
    </p:spTree>
    <p:extLst>
      <p:ext uri="{BB962C8B-B14F-4D97-AF65-F5344CB8AC3E}">
        <p14:creationId xmlns:p14="http://schemas.microsoft.com/office/powerpoint/2010/main" val="273530939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fontAlgn="auto" hangingPunct="1">
              <a:spcAft>
                <a:spcPts val="0"/>
              </a:spcAft>
              <a:defRPr/>
            </a:pPr>
            <a:endParaRPr lang="en-US" altLang="en-US" smtClean="0"/>
          </a:p>
        </p:txBody>
      </p:sp>
      <p:sp>
        <p:nvSpPr>
          <p:cNvPr id="18435" name="Content Placeholder 2"/>
          <p:cNvSpPr>
            <a:spLocks noGrp="1"/>
          </p:cNvSpPr>
          <p:nvPr>
            <p:ph idx="1"/>
          </p:nvPr>
        </p:nvSpPr>
        <p:spPr/>
        <p:txBody>
          <a:bodyPr/>
          <a:lstStyle/>
          <a:p>
            <a:pPr eaLnBrk="1" hangingPunct="1"/>
            <a:r>
              <a:rPr lang="en-US" altLang="en-US" smtClean="0"/>
              <a:t>The same process can be executed on the rows. </a:t>
            </a:r>
          </a:p>
          <a:p>
            <a:pPr eaLnBrk="1" hangingPunct="1"/>
            <a:r>
              <a:rPr lang="en-US" altLang="en-US" smtClean="0"/>
              <a:t>As there are n*(n-1) independent values in the network topology, and since each column and row collectively provide 2n, this requires (n-1)/2 orders of Renyi entropies. </a:t>
            </a:r>
          </a:p>
          <a:p>
            <a:pPr lvl="1" eaLnBrk="1" hangingPunct="1"/>
            <a:r>
              <a:rPr lang="en-US" altLang="en-US" u="sng" smtClean="0"/>
              <a:t>These curves can be used to monitor anomalous changes in a network:  attacks, failures, and the differences between any two networks.</a:t>
            </a:r>
          </a:p>
          <a:p>
            <a:pPr eaLnBrk="1" hangingPunct="1"/>
            <a:r>
              <a:rPr lang="en-US" altLang="en-US" smtClean="0"/>
              <a:t>As these Renyi entropy curves contain all the topological information, they also have the potential to serve as a foundation for the classification of networks. </a:t>
            </a:r>
          </a:p>
        </p:txBody>
      </p:sp>
      <p:sp>
        <p:nvSpPr>
          <p:cNvPr id="18436"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9BBB59"/>
              </a:buClr>
              <a:buFont typeface="Arial" charset="0"/>
              <a:buChar char="•"/>
              <a:defRPr>
                <a:solidFill>
                  <a:schemeClr val="tx1"/>
                </a:solidFill>
                <a:latin typeface="Calibri" pitchFamily="34" charset="0"/>
              </a:defRPr>
            </a:lvl3pPr>
            <a:lvl4pPr marL="1600200" indent="-228600" eaLnBrk="0" hangingPunct="0">
              <a:spcBef>
                <a:spcPct val="20000"/>
              </a:spcBef>
              <a:buClr>
                <a:srgbClr val="8064A2"/>
              </a:buClr>
              <a:buFont typeface="Arial" charset="0"/>
              <a:buChar char="•"/>
              <a:defRPr sz="1600">
                <a:solidFill>
                  <a:schemeClr val="tx1"/>
                </a:solidFill>
                <a:latin typeface="Calibri" pitchFamily="34" charset="0"/>
              </a:defRPr>
            </a:lvl4pPr>
            <a:lvl5pPr marL="2057400" indent="-228600" eaLnBrk="0" hangingPunct="0">
              <a:spcBef>
                <a:spcPct val="20000"/>
              </a:spcBef>
              <a:buClr>
                <a:srgbClr val="4BACC6"/>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9pPr>
          </a:lstStyle>
          <a:p>
            <a:pPr eaLnBrk="1" hangingPunct="1">
              <a:spcBef>
                <a:spcPct val="0"/>
              </a:spcBef>
              <a:buClrTx/>
              <a:buFontTx/>
              <a:buNone/>
            </a:pPr>
            <a:fld id="{E6170C38-B804-4411-BA73-2850F6C11F14}" type="slidenum">
              <a:rPr lang="en-US" altLang="en-US" sz="1800" smtClean="0">
                <a:solidFill>
                  <a:srgbClr val="FFFFFF"/>
                </a:solidFill>
                <a:latin typeface="Gill Sans MT" pitchFamily="34" charset="0"/>
              </a:rPr>
              <a:pPr eaLnBrk="1" hangingPunct="1">
                <a:spcBef>
                  <a:spcPct val="0"/>
                </a:spcBef>
                <a:buClrTx/>
                <a:buFontTx/>
                <a:buNone/>
              </a:pPr>
              <a:t>46</a:t>
            </a:fld>
            <a:endParaRPr lang="en-US" altLang="en-US" sz="1800" smtClean="0">
              <a:solidFill>
                <a:srgbClr val="FFFFFF"/>
              </a:solidFill>
              <a:latin typeface="Gill Sans MT" pitchFamily="34" charset="0"/>
            </a:endParaRPr>
          </a:p>
        </p:txBody>
      </p:sp>
    </p:spTree>
    <p:extLst>
      <p:ext uri="{BB962C8B-B14F-4D97-AF65-F5344CB8AC3E}">
        <p14:creationId xmlns:p14="http://schemas.microsoft.com/office/powerpoint/2010/main" val="349620444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fontAlgn="auto" hangingPunct="1">
              <a:spcAft>
                <a:spcPts val="0"/>
              </a:spcAft>
              <a:defRPr/>
            </a:pPr>
            <a:r>
              <a:rPr lang="en-US" altLang="en-US" sz="3600" dirty="0" smtClean="0"/>
              <a:t>Problem 2: </a:t>
            </a:r>
            <a:br>
              <a:rPr lang="en-US" altLang="en-US" sz="3600" dirty="0" smtClean="0"/>
            </a:br>
            <a:r>
              <a:rPr lang="en-US" altLang="en-US" sz="3600" dirty="0" smtClean="0"/>
              <a:t>The Cluster Identification Problem</a:t>
            </a:r>
          </a:p>
        </p:txBody>
      </p:sp>
      <p:sp>
        <p:nvSpPr>
          <p:cNvPr id="19459" name="Content Placeholder 2"/>
          <p:cNvSpPr>
            <a:spLocks noGrp="1"/>
          </p:cNvSpPr>
          <p:nvPr>
            <p:ph idx="1"/>
          </p:nvPr>
        </p:nvSpPr>
        <p:spPr/>
        <p:txBody>
          <a:bodyPr/>
          <a:lstStyle/>
          <a:p>
            <a:pPr eaLnBrk="1" hangingPunct="1"/>
            <a:r>
              <a:rPr lang="en-US" altLang="en-US" smtClean="0"/>
              <a:t>We studied the meaning of the eigenvector / eigenvalue solutions for the Markov transformation in view of the model of the conserved flows.</a:t>
            </a:r>
          </a:p>
          <a:p>
            <a:pPr lvl="1" eaLnBrk="1" hangingPunct="1"/>
            <a:r>
              <a:rPr lang="en-US" altLang="en-US" smtClean="0"/>
              <a:t>We realized that flows were faster within clusters in approach to equilibrium </a:t>
            </a:r>
          </a:p>
          <a:p>
            <a:pPr lvl="1" eaLnBrk="1" hangingPunct="1"/>
            <a:r>
              <a:rPr lang="en-US" altLang="en-US" smtClean="0"/>
              <a:t>We also realized that the eigenvectors described those combinations of nodes that approached equilibrium at the exact rate of the associated eigenvalue. – like normal modes of oscillation in physics.  </a:t>
            </a:r>
          </a:p>
          <a:p>
            <a:pPr lvl="1" eaLnBrk="1" hangingPunct="1"/>
            <a:r>
              <a:rPr lang="en-US" altLang="en-US" u="sng" smtClean="0"/>
              <a:t>It follows that those nodes that are more tightly bound (as represented by the eigenvalue combination of nodes) have a flow that is more rapid (as represented by the eigenvalue)</a:t>
            </a:r>
          </a:p>
        </p:txBody>
      </p:sp>
      <p:sp>
        <p:nvSpPr>
          <p:cNvPr id="19460"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9BBB59"/>
              </a:buClr>
              <a:buFont typeface="Arial" charset="0"/>
              <a:buChar char="•"/>
              <a:defRPr>
                <a:solidFill>
                  <a:schemeClr val="tx1"/>
                </a:solidFill>
                <a:latin typeface="Calibri" pitchFamily="34" charset="0"/>
              </a:defRPr>
            </a:lvl3pPr>
            <a:lvl4pPr marL="1600200" indent="-228600" eaLnBrk="0" hangingPunct="0">
              <a:spcBef>
                <a:spcPct val="20000"/>
              </a:spcBef>
              <a:buClr>
                <a:srgbClr val="8064A2"/>
              </a:buClr>
              <a:buFont typeface="Arial" charset="0"/>
              <a:buChar char="•"/>
              <a:defRPr sz="1600">
                <a:solidFill>
                  <a:schemeClr val="tx1"/>
                </a:solidFill>
                <a:latin typeface="Calibri" pitchFamily="34" charset="0"/>
              </a:defRPr>
            </a:lvl4pPr>
            <a:lvl5pPr marL="2057400" indent="-228600" eaLnBrk="0" hangingPunct="0">
              <a:spcBef>
                <a:spcPct val="20000"/>
              </a:spcBef>
              <a:buClr>
                <a:srgbClr val="4BACC6"/>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9pPr>
          </a:lstStyle>
          <a:p>
            <a:pPr eaLnBrk="1" hangingPunct="1">
              <a:spcBef>
                <a:spcPct val="0"/>
              </a:spcBef>
              <a:buClrTx/>
              <a:buFontTx/>
              <a:buNone/>
            </a:pPr>
            <a:fld id="{FA03FCB6-134D-48AA-A85C-5AFFC4584D5C}" type="slidenum">
              <a:rPr lang="en-US" altLang="en-US" sz="1800" smtClean="0">
                <a:solidFill>
                  <a:srgbClr val="FFFFFF"/>
                </a:solidFill>
                <a:latin typeface="Gill Sans MT" pitchFamily="34" charset="0"/>
              </a:rPr>
              <a:pPr eaLnBrk="1" hangingPunct="1">
                <a:spcBef>
                  <a:spcPct val="0"/>
                </a:spcBef>
                <a:buClrTx/>
                <a:buFontTx/>
                <a:buNone/>
              </a:pPr>
              <a:t>47</a:t>
            </a:fld>
            <a:endParaRPr lang="en-US" altLang="en-US" sz="1800" smtClean="0">
              <a:solidFill>
                <a:srgbClr val="FFFFFF"/>
              </a:solidFill>
              <a:latin typeface="Gill Sans MT" pitchFamily="34" charset="0"/>
            </a:endParaRPr>
          </a:p>
        </p:txBody>
      </p:sp>
    </p:spTree>
    <p:extLst>
      <p:ext uri="{BB962C8B-B14F-4D97-AF65-F5344CB8AC3E}">
        <p14:creationId xmlns:p14="http://schemas.microsoft.com/office/powerpoint/2010/main" val="49511662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fontAlgn="auto" hangingPunct="1">
              <a:spcAft>
                <a:spcPts val="0"/>
              </a:spcAft>
              <a:defRPr/>
            </a:pPr>
            <a:r>
              <a:rPr lang="en-US" altLang="en-US" dirty="0" smtClean="0"/>
              <a:t>Results</a:t>
            </a:r>
          </a:p>
        </p:txBody>
      </p:sp>
      <p:sp>
        <p:nvSpPr>
          <p:cNvPr id="20483" name="Content Placeholder 2"/>
          <p:cNvSpPr>
            <a:spLocks noGrp="1"/>
          </p:cNvSpPr>
          <p:nvPr>
            <p:ph idx="1"/>
          </p:nvPr>
        </p:nvSpPr>
        <p:spPr/>
        <p:txBody>
          <a:bodyPr>
            <a:normAutofit/>
          </a:bodyPr>
          <a:lstStyle/>
          <a:p>
            <a:pPr eaLnBrk="1" hangingPunct="1"/>
            <a:r>
              <a:rPr lang="en-US" altLang="en-US" dirty="0" smtClean="0"/>
              <a:t>Thus the entire cluster analysis is displayed in the eigenvectors as each eigenvector is a linear combination of the nodes that reveals the clustering.</a:t>
            </a:r>
          </a:p>
          <a:p>
            <a:pPr lvl="1"/>
            <a:r>
              <a:rPr lang="en-US" altLang="en-US" dirty="0" smtClean="0"/>
              <a:t>Furthermore, the strength of the clustering is collectively measured by the magnitude of the eigenvalue.</a:t>
            </a:r>
          </a:p>
          <a:p>
            <a:pPr lvl="1"/>
            <a:r>
              <a:rPr lang="en-US" altLang="en-US" dirty="0" smtClean="0"/>
              <a:t>Furthermore, the </a:t>
            </a:r>
            <a:r>
              <a:rPr lang="en-US" altLang="en-US" dirty="0" err="1" smtClean="0"/>
              <a:t>exp</a:t>
            </a:r>
            <a:r>
              <a:rPr lang="en-US" altLang="en-US" dirty="0" smtClean="0"/>
              <a:t>(</a:t>
            </a:r>
            <a:r>
              <a:rPr lang="en-US" altLang="en-US" dirty="0" err="1" smtClean="0"/>
              <a:t>aC</a:t>
            </a:r>
            <a:r>
              <a:rPr lang="en-US" altLang="en-US" dirty="0" smtClean="0"/>
              <a:t>) </a:t>
            </a:r>
            <a:r>
              <a:rPr lang="en-US" altLang="en-US" dirty="0" smtClean="0"/>
              <a:t>expansion is Markovian for any number of terms of expansion of the Lie algebra where the number of terms gives the degree of separation.  </a:t>
            </a:r>
          </a:p>
          <a:p>
            <a:pPr eaLnBrk="1" hangingPunct="1"/>
            <a:r>
              <a:rPr lang="en-US" altLang="en-US" dirty="0" smtClean="0"/>
              <a:t>The eigenvector structure (and thus the cluster information) are slightly different for the different numbers of terms used for the </a:t>
            </a:r>
            <a:r>
              <a:rPr lang="en-US" altLang="en-US" dirty="0" err="1" smtClean="0"/>
              <a:t>exp</a:t>
            </a:r>
            <a:r>
              <a:rPr lang="en-US" altLang="en-US" dirty="0" smtClean="0"/>
              <a:t>(</a:t>
            </a:r>
            <a:r>
              <a:rPr lang="en-US" altLang="en-US" dirty="0" err="1" smtClean="0"/>
              <a:t>aC</a:t>
            </a:r>
            <a:r>
              <a:rPr lang="en-US" altLang="en-US" dirty="0" smtClean="0"/>
              <a:t>) expansion.</a:t>
            </a:r>
          </a:p>
          <a:p>
            <a:pPr lvl="1"/>
            <a:r>
              <a:rPr lang="en-US" altLang="en-US" dirty="0" smtClean="0"/>
              <a:t>Yet there can be no formal proof as there is no exact definition of clustering!  We must see if we can revel hidden clusters with real world networks.</a:t>
            </a:r>
          </a:p>
        </p:txBody>
      </p:sp>
      <p:sp>
        <p:nvSpPr>
          <p:cNvPr id="20484"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9BBB59"/>
              </a:buClr>
              <a:buFont typeface="Arial" charset="0"/>
              <a:buChar char="•"/>
              <a:defRPr>
                <a:solidFill>
                  <a:schemeClr val="tx1"/>
                </a:solidFill>
                <a:latin typeface="Calibri" pitchFamily="34" charset="0"/>
              </a:defRPr>
            </a:lvl3pPr>
            <a:lvl4pPr marL="1600200" indent="-228600" eaLnBrk="0" hangingPunct="0">
              <a:spcBef>
                <a:spcPct val="20000"/>
              </a:spcBef>
              <a:buClr>
                <a:srgbClr val="8064A2"/>
              </a:buClr>
              <a:buFont typeface="Arial" charset="0"/>
              <a:buChar char="•"/>
              <a:defRPr sz="1600">
                <a:solidFill>
                  <a:schemeClr val="tx1"/>
                </a:solidFill>
                <a:latin typeface="Calibri" pitchFamily="34" charset="0"/>
              </a:defRPr>
            </a:lvl4pPr>
            <a:lvl5pPr marL="2057400" indent="-228600" eaLnBrk="0" hangingPunct="0">
              <a:spcBef>
                <a:spcPct val="20000"/>
              </a:spcBef>
              <a:buClr>
                <a:srgbClr val="4BACC6"/>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9pPr>
          </a:lstStyle>
          <a:p>
            <a:pPr eaLnBrk="1" hangingPunct="1">
              <a:spcBef>
                <a:spcPct val="0"/>
              </a:spcBef>
              <a:buClrTx/>
              <a:buFontTx/>
              <a:buNone/>
            </a:pPr>
            <a:fld id="{3C2C92BF-CBA9-43F9-84A8-0CA02C6EF3D2}" type="slidenum">
              <a:rPr lang="en-US" altLang="en-US" sz="1800" smtClean="0">
                <a:solidFill>
                  <a:srgbClr val="FFFFFF"/>
                </a:solidFill>
                <a:latin typeface="Gill Sans MT" pitchFamily="34" charset="0"/>
              </a:rPr>
              <a:pPr eaLnBrk="1" hangingPunct="1">
                <a:spcBef>
                  <a:spcPct val="0"/>
                </a:spcBef>
                <a:buClrTx/>
                <a:buFontTx/>
                <a:buNone/>
              </a:pPr>
              <a:t>48</a:t>
            </a:fld>
            <a:endParaRPr lang="en-US" altLang="en-US" sz="1800" smtClean="0">
              <a:solidFill>
                <a:srgbClr val="FFFFFF"/>
              </a:solidFill>
              <a:latin typeface="Gill Sans MT" pitchFamily="34" charset="0"/>
            </a:endParaRPr>
          </a:p>
        </p:txBody>
      </p:sp>
    </p:spTree>
    <p:extLst>
      <p:ext uri="{BB962C8B-B14F-4D97-AF65-F5344CB8AC3E}">
        <p14:creationId xmlns:p14="http://schemas.microsoft.com/office/powerpoint/2010/main" val="231768849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fontAlgn="auto" hangingPunct="1">
              <a:spcAft>
                <a:spcPts val="0"/>
              </a:spcAft>
              <a:defRPr/>
            </a:pPr>
            <a:r>
              <a:rPr lang="en-US" altLang="en-US" sz="4400" dirty="0" smtClean="0"/>
              <a:t>Network Analysis Summary:</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en-US" dirty="0" smtClean="0"/>
              <a:t>Thus the entire network topology is captured in both methods of network analysis:</a:t>
            </a:r>
          </a:p>
          <a:p>
            <a:pPr marL="514350" indent="-514350" eaLnBrk="1" fontAlgn="auto" hangingPunct="1">
              <a:spcAft>
                <a:spcPts val="0"/>
              </a:spcAft>
              <a:buFont typeface="+mj-lt"/>
              <a:buAutoNum type="arabicPeriod"/>
              <a:defRPr/>
            </a:pPr>
            <a:r>
              <a:rPr lang="en-US" dirty="0" smtClean="0"/>
              <a:t>The (n-1)/2  successively smaller nested Renyi entropy spectral curves contain all of the topology in increasingly less important terms.</a:t>
            </a:r>
          </a:p>
          <a:p>
            <a:pPr marL="788988" lvl="1" indent="-514350" eaLnBrk="1" fontAlgn="auto" hangingPunct="1">
              <a:spcAft>
                <a:spcPts val="0"/>
              </a:spcAft>
              <a:buFont typeface="+mj-lt"/>
              <a:buAutoNum type="arabicPeriod"/>
              <a:defRPr/>
            </a:pPr>
            <a:r>
              <a:rPr lang="en-US" dirty="0" smtClean="0"/>
              <a:t>These measure the n</a:t>
            </a:r>
            <a:r>
              <a:rPr lang="en-US" baseline="30000" dirty="0" smtClean="0"/>
              <a:t>th</a:t>
            </a:r>
            <a:r>
              <a:rPr lang="en-US" dirty="0" smtClean="0"/>
              <a:t> order entropy of incoming and outgoing connections for each node.</a:t>
            </a:r>
          </a:p>
          <a:p>
            <a:pPr marL="514350" indent="-514350" eaLnBrk="1" fontAlgn="auto" hangingPunct="1">
              <a:spcAft>
                <a:spcPts val="0"/>
              </a:spcAft>
              <a:buFont typeface="+mj-lt"/>
              <a:buAutoNum type="arabicPeriod"/>
              <a:defRPr/>
            </a:pPr>
            <a:r>
              <a:rPr lang="en-US" dirty="0" smtClean="0"/>
              <a:t>The n eigenvectors of the Markov matrix, each with n components, sorted by the order of the eigenvalues as a metric of the degree of clustering, likewise provides a complete description of the topology.  </a:t>
            </a:r>
          </a:p>
          <a:p>
            <a:pPr marL="788988" lvl="1" indent="-514350" eaLnBrk="1" fontAlgn="auto" hangingPunct="1">
              <a:spcAft>
                <a:spcPts val="0"/>
              </a:spcAft>
              <a:buFont typeface="+mj-lt"/>
              <a:buAutoNum type="arabicPeriod"/>
              <a:defRPr/>
            </a:pPr>
            <a:r>
              <a:rPr lang="en-US" dirty="0" smtClean="0"/>
              <a:t>These measure the clustering structure in the network.</a:t>
            </a:r>
            <a:endParaRPr lang="en-US" dirty="0"/>
          </a:p>
        </p:txBody>
      </p:sp>
      <p:sp>
        <p:nvSpPr>
          <p:cNvPr id="21508"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9BBB59"/>
              </a:buClr>
              <a:buFont typeface="Arial" charset="0"/>
              <a:buChar char="•"/>
              <a:defRPr>
                <a:solidFill>
                  <a:schemeClr val="tx1"/>
                </a:solidFill>
                <a:latin typeface="Calibri" pitchFamily="34" charset="0"/>
              </a:defRPr>
            </a:lvl3pPr>
            <a:lvl4pPr marL="1600200" indent="-228600" eaLnBrk="0" hangingPunct="0">
              <a:spcBef>
                <a:spcPct val="20000"/>
              </a:spcBef>
              <a:buClr>
                <a:srgbClr val="8064A2"/>
              </a:buClr>
              <a:buFont typeface="Arial" charset="0"/>
              <a:buChar char="•"/>
              <a:defRPr sz="1600">
                <a:solidFill>
                  <a:schemeClr val="tx1"/>
                </a:solidFill>
                <a:latin typeface="Calibri" pitchFamily="34" charset="0"/>
              </a:defRPr>
            </a:lvl4pPr>
            <a:lvl5pPr marL="2057400" indent="-228600" eaLnBrk="0" hangingPunct="0">
              <a:spcBef>
                <a:spcPct val="20000"/>
              </a:spcBef>
              <a:buClr>
                <a:srgbClr val="4BACC6"/>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9pPr>
          </a:lstStyle>
          <a:p>
            <a:pPr eaLnBrk="1" hangingPunct="1">
              <a:spcBef>
                <a:spcPct val="0"/>
              </a:spcBef>
              <a:buClrTx/>
              <a:buFontTx/>
              <a:buNone/>
            </a:pPr>
            <a:fld id="{31D958AF-11BA-4E73-8DBF-1F31B6E195F5}" type="slidenum">
              <a:rPr lang="en-US" altLang="en-US" sz="1800" smtClean="0">
                <a:solidFill>
                  <a:srgbClr val="FFFFFF"/>
                </a:solidFill>
                <a:latin typeface="Gill Sans MT" pitchFamily="34" charset="0"/>
              </a:rPr>
              <a:pPr eaLnBrk="1" hangingPunct="1">
                <a:spcBef>
                  <a:spcPct val="0"/>
                </a:spcBef>
                <a:buClrTx/>
                <a:buFontTx/>
                <a:buNone/>
              </a:pPr>
              <a:t>49</a:t>
            </a:fld>
            <a:endParaRPr lang="en-US" altLang="en-US" sz="1800" smtClean="0">
              <a:solidFill>
                <a:srgbClr val="FFFFFF"/>
              </a:solidFill>
              <a:latin typeface="Gill Sans MT" pitchFamily="34" charset="0"/>
            </a:endParaRPr>
          </a:p>
        </p:txBody>
      </p:sp>
    </p:spTree>
    <p:extLst>
      <p:ext uri="{BB962C8B-B14F-4D97-AF65-F5344CB8AC3E}">
        <p14:creationId xmlns:p14="http://schemas.microsoft.com/office/powerpoint/2010/main" val="39026277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The Four Problems </a:t>
            </a:r>
            <a:br>
              <a:rPr lang="en-US" sz="4400" dirty="0" smtClean="0"/>
            </a:br>
            <a:r>
              <a:rPr lang="en-US" sz="4400" dirty="0" smtClean="0"/>
              <a:t>That Led to this Work</a:t>
            </a:r>
            <a:endParaRPr lang="en-US" sz="4400"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92A76B80-11ED-4EDF-9E76-C1C361849401}" type="slidenum">
              <a:rPr lang="en-US" smtClean="0"/>
              <a:t>5</a:t>
            </a:fld>
            <a:endParaRPr lang="en-US"/>
          </a:p>
        </p:txBody>
      </p:sp>
    </p:spTree>
    <p:extLst>
      <p:ext uri="{BB962C8B-B14F-4D97-AF65-F5344CB8AC3E}">
        <p14:creationId xmlns:p14="http://schemas.microsoft.com/office/powerpoint/2010/main" val="20770645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fontAlgn="auto" hangingPunct="1">
              <a:spcAft>
                <a:spcPts val="0"/>
              </a:spcAft>
              <a:defRPr/>
            </a:pPr>
            <a:r>
              <a:rPr lang="en-US" altLang="en-US" smtClean="0"/>
              <a:t>Applications to Simulated Networks</a:t>
            </a:r>
          </a:p>
        </p:txBody>
      </p:sp>
      <p:sp>
        <p:nvSpPr>
          <p:cNvPr id="22531" name="Content Placeholder 2"/>
          <p:cNvSpPr>
            <a:spLocks noGrp="1"/>
          </p:cNvSpPr>
          <p:nvPr>
            <p:ph idx="1"/>
          </p:nvPr>
        </p:nvSpPr>
        <p:spPr/>
        <p:txBody>
          <a:bodyPr/>
          <a:lstStyle/>
          <a:p>
            <a:pPr eaLnBrk="1" hangingPunct="1"/>
            <a:r>
              <a:rPr lang="en-US" altLang="en-US" dirty="0" smtClean="0"/>
              <a:t>We created a network with clusters within clusters by using larger values of the connection matrix in successive layers and scrambled the nodes. </a:t>
            </a:r>
          </a:p>
          <a:p>
            <a:pPr lvl="1"/>
            <a:r>
              <a:rPr lang="en-US" altLang="en-US" dirty="0" smtClean="0"/>
              <a:t>We computed the eigenvalue and eigenvectors which instantly revealed the anticipated cluster structure. </a:t>
            </a:r>
          </a:p>
          <a:p>
            <a:pPr lvl="1"/>
            <a:r>
              <a:rPr lang="en-US" altLang="en-US" dirty="0" smtClean="0"/>
              <a:t>As there is no formal definition of clustering, there is no way to prove this hypothesis but our observations confirm what one intuitively can see by the solution as well as by the underlying Markov model. </a:t>
            </a:r>
          </a:p>
        </p:txBody>
      </p:sp>
      <p:sp>
        <p:nvSpPr>
          <p:cNvPr id="22532"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9BBB59"/>
              </a:buClr>
              <a:buFont typeface="Arial" charset="0"/>
              <a:buChar char="•"/>
              <a:defRPr>
                <a:solidFill>
                  <a:schemeClr val="tx1"/>
                </a:solidFill>
                <a:latin typeface="Calibri" pitchFamily="34" charset="0"/>
              </a:defRPr>
            </a:lvl3pPr>
            <a:lvl4pPr marL="1600200" indent="-228600" eaLnBrk="0" hangingPunct="0">
              <a:spcBef>
                <a:spcPct val="20000"/>
              </a:spcBef>
              <a:buClr>
                <a:srgbClr val="8064A2"/>
              </a:buClr>
              <a:buFont typeface="Arial" charset="0"/>
              <a:buChar char="•"/>
              <a:defRPr sz="1600">
                <a:solidFill>
                  <a:schemeClr val="tx1"/>
                </a:solidFill>
                <a:latin typeface="Calibri" pitchFamily="34" charset="0"/>
              </a:defRPr>
            </a:lvl4pPr>
            <a:lvl5pPr marL="2057400" indent="-228600" eaLnBrk="0" hangingPunct="0">
              <a:spcBef>
                <a:spcPct val="20000"/>
              </a:spcBef>
              <a:buClr>
                <a:srgbClr val="4BACC6"/>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9pPr>
          </a:lstStyle>
          <a:p>
            <a:pPr eaLnBrk="1" hangingPunct="1">
              <a:spcBef>
                <a:spcPct val="0"/>
              </a:spcBef>
              <a:buClrTx/>
              <a:buFontTx/>
              <a:buNone/>
            </a:pPr>
            <a:fld id="{F38ED5EF-676C-428A-A662-D842936D2200}" type="slidenum">
              <a:rPr lang="en-US" altLang="en-US" sz="1800" smtClean="0">
                <a:solidFill>
                  <a:srgbClr val="FFFFFF"/>
                </a:solidFill>
                <a:latin typeface="Gill Sans MT" pitchFamily="34" charset="0"/>
              </a:rPr>
              <a:pPr eaLnBrk="1" hangingPunct="1">
                <a:spcBef>
                  <a:spcPct val="0"/>
                </a:spcBef>
                <a:buClrTx/>
                <a:buFontTx/>
                <a:buNone/>
              </a:pPr>
              <a:t>50</a:t>
            </a:fld>
            <a:endParaRPr lang="en-US" altLang="en-US" sz="1800" smtClean="0">
              <a:solidFill>
                <a:srgbClr val="FFFFFF"/>
              </a:solidFill>
              <a:latin typeface="Gill Sans MT" pitchFamily="34" charset="0"/>
            </a:endParaRPr>
          </a:p>
        </p:txBody>
      </p:sp>
    </p:spTree>
    <p:extLst>
      <p:ext uri="{BB962C8B-B14F-4D97-AF65-F5344CB8AC3E}">
        <p14:creationId xmlns:p14="http://schemas.microsoft.com/office/powerpoint/2010/main" val="41540885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fontAlgn="auto" hangingPunct="1">
              <a:spcAft>
                <a:spcPts val="0"/>
              </a:spcAft>
              <a:defRPr/>
            </a:pPr>
            <a:r>
              <a:rPr lang="en-US" altLang="en-US" sz="3600" dirty="0" smtClean="0"/>
              <a:t>A network that has a cluster embedded within a cluster gives these eigenvalues:</a:t>
            </a:r>
          </a:p>
        </p:txBody>
      </p:sp>
      <p:sp>
        <p:nvSpPr>
          <p:cNvPr id="23555" name="Content Placeholder 2"/>
          <p:cNvSpPr>
            <a:spLocks noGrp="1"/>
          </p:cNvSpPr>
          <p:nvPr>
            <p:ph idx="1"/>
          </p:nvPr>
        </p:nvSpPr>
        <p:spPr/>
        <p:txBody>
          <a:bodyPr/>
          <a:lstStyle/>
          <a:p>
            <a:pPr eaLnBrk="1" hangingPunct="1"/>
            <a:r>
              <a:rPr lang="en-US" altLang="en-US" sz="2000" smtClean="0"/>
              <a:t>Eigenvalue: 0.882491186839: Included nodes: [0, 1, 2]</a:t>
            </a:r>
          </a:p>
          <a:p>
            <a:pPr eaLnBrk="1" hangingPunct="1"/>
            <a:r>
              <a:rPr lang="en-US" altLang="en-US" sz="2000" smtClean="0"/>
              <a:t>Eigenvalue: 0.882491186839: Included nodes: [1, 2]</a:t>
            </a:r>
          </a:p>
          <a:p>
            <a:pPr eaLnBrk="1" hangingPunct="1"/>
            <a:r>
              <a:rPr lang="en-US" altLang="en-US" sz="2000" smtClean="0"/>
              <a:t>Eigenvalue: 0.926438963526: Included nodes: [0, 1, 2, 3, 4]</a:t>
            </a:r>
          </a:p>
          <a:p>
            <a:pPr eaLnBrk="1" hangingPunct="1"/>
            <a:r>
              <a:rPr lang="en-US" altLang="en-US" sz="2000" smtClean="0"/>
              <a:t>Eigenvalue: 0.926556991774: Included nodes: [0, 1, 2, 4]</a:t>
            </a:r>
          </a:p>
          <a:p>
            <a:pPr eaLnBrk="1" hangingPunct="1"/>
            <a:r>
              <a:rPr lang="en-US" altLang="en-US" sz="2000" smtClean="0"/>
              <a:t>Eigenvalue: 0.955737589687: Included nodes: [5, 6, 7]</a:t>
            </a:r>
          </a:p>
          <a:p>
            <a:pPr eaLnBrk="1" hangingPunct="1"/>
            <a:r>
              <a:rPr lang="en-US" altLang="en-US" sz="2000" smtClean="0"/>
              <a:t>Eigenvalue: 0.955934195065: Included nodes: [5, 7]</a:t>
            </a:r>
          </a:p>
          <a:p>
            <a:pPr eaLnBrk="1" hangingPunct="1"/>
            <a:r>
              <a:rPr lang="en-US" altLang="en-US" sz="2000" smtClean="0"/>
              <a:t>Eigenvalue: 0.970549538208: Included nodes: [8, 9]</a:t>
            </a:r>
          </a:p>
          <a:p>
            <a:pPr eaLnBrk="1" hangingPunct="1"/>
            <a:r>
              <a:rPr lang="en-US" altLang="en-US" sz="2000" smtClean="0"/>
              <a:t>Eigenvalue: 0.999846933025: Included nodes: [0, 1, 2, 3, 4, 5, 6, 7, 8, 9]</a:t>
            </a:r>
          </a:p>
          <a:p>
            <a:pPr eaLnBrk="1" hangingPunct="1"/>
            <a:r>
              <a:rPr lang="en-US" altLang="en-US" sz="2000" smtClean="0"/>
              <a:t>Eigenvalue: 0.999953415037: Included nodes: [0, 1, 2, 3, 4, 5, 6, 7, 8, 9]</a:t>
            </a:r>
          </a:p>
          <a:p>
            <a:pPr eaLnBrk="1" hangingPunct="1"/>
            <a:r>
              <a:rPr lang="en-US" altLang="en-US" sz="2000" smtClean="0"/>
              <a:t>Eigenvalue: 1.0: Included nodes: [0, 1, 2, 3, 4, 5, 6, 7, 8, 9]</a:t>
            </a:r>
          </a:p>
        </p:txBody>
      </p:sp>
      <p:sp>
        <p:nvSpPr>
          <p:cNvPr id="23556"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9BBB59"/>
              </a:buClr>
              <a:buFont typeface="Arial" charset="0"/>
              <a:buChar char="•"/>
              <a:defRPr>
                <a:solidFill>
                  <a:schemeClr val="tx1"/>
                </a:solidFill>
                <a:latin typeface="Calibri" pitchFamily="34" charset="0"/>
              </a:defRPr>
            </a:lvl3pPr>
            <a:lvl4pPr marL="1600200" indent="-228600" eaLnBrk="0" hangingPunct="0">
              <a:spcBef>
                <a:spcPct val="20000"/>
              </a:spcBef>
              <a:buClr>
                <a:srgbClr val="8064A2"/>
              </a:buClr>
              <a:buFont typeface="Arial" charset="0"/>
              <a:buChar char="•"/>
              <a:defRPr sz="1600">
                <a:solidFill>
                  <a:schemeClr val="tx1"/>
                </a:solidFill>
                <a:latin typeface="Calibri" pitchFamily="34" charset="0"/>
              </a:defRPr>
            </a:lvl4pPr>
            <a:lvl5pPr marL="2057400" indent="-228600" eaLnBrk="0" hangingPunct="0">
              <a:spcBef>
                <a:spcPct val="20000"/>
              </a:spcBef>
              <a:buClr>
                <a:srgbClr val="4BACC6"/>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9pPr>
          </a:lstStyle>
          <a:p>
            <a:pPr eaLnBrk="1" hangingPunct="1">
              <a:spcBef>
                <a:spcPct val="0"/>
              </a:spcBef>
              <a:buClrTx/>
              <a:buFontTx/>
              <a:buNone/>
            </a:pPr>
            <a:fld id="{4B0B3040-247C-4332-8D46-5421746CCBF5}" type="slidenum">
              <a:rPr lang="en-US" altLang="en-US" sz="1800" smtClean="0">
                <a:solidFill>
                  <a:srgbClr val="FFFFFF"/>
                </a:solidFill>
                <a:latin typeface="Gill Sans MT" pitchFamily="34" charset="0"/>
              </a:rPr>
              <a:pPr eaLnBrk="1" hangingPunct="1">
                <a:spcBef>
                  <a:spcPct val="0"/>
                </a:spcBef>
                <a:buClrTx/>
                <a:buFontTx/>
                <a:buNone/>
              </a:pPr>
              <a:t>51</a:t>
            </a:fld>
            <a:endParaRPr lang="en-US" altLang="en-US" sz="1800" smtClean="0">
              <a:solidFill>
                <a:srgbClr val="FFFFFF"/>
              </a:solidFill>
              <a:latin typeface="Gill Sans MT" pitchFamily="34" charset="0"/>
            </a:endParaRPr>
          </a:p>
        </p:txBody>
      </p:sp>
    </p:spTree>
    <p:extLst>
      <p:ext uri="{BB962C8B-B14F-4D97-AF65-F5344CB8AC3E}">
        <p14:creationId xmlns:p14="http://schemas.microsoft.com/office/powerpoint/2010/main" val="9285037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fontAlgn="auto" hangingPunct="1">
              <a:spcAft>
                <a:spcPts val="0"/>
              </a:spcAft>
              <a:defRPr/>
            </a:pPr>
            <a:r>
              <a:rPr lang="en-US" altLang="en-US" sz="3600" dirty="0" smtClean="0"/>
              <a:t>Show C and its Eigenvectors:</a:t>
            </a:r>
            <a:br>
              <a:rPr lang="en-US" altLang="en-US" sz="3600" dirty="0" smtClean="0"/>
            </a:br>
            <a:r>
              <a:rPr lang="en-US" altLang="en-US" sz="3600" dirty="0" smtClean="0"/>
              <a:t>10-Node Cluster Network: 3 clusters</a:t>
            </a:r>
          </a:p>
        </p:txBody>
      </p:sp>
      <p:sp>
        <p:nvSpPr>
          <p:cNvPr id="24579" name="Content Placeholder 2"/>
          <p:cNvSpPr>
            <a:spLocks noGrp="1"/>
          </p:cNvSpPr>
          <p:nvPr>
            <p:ph idx="1"/>
          </p:nvPr>
        </p:nvSpPr>
        <p:spPr/>
        <p:txBody>
          <a:bodyPr/>
          <a:lstStyle/>
          <a:p>
            <a:pPr eaLnBrk="1" hangingPunct="1"/>
            <a:endParaRPr lang="en-US" altLang="en-US" smtClean="0"/>
          </a:p>
          <a:p>
            <a:pPr eaLnBrk="1" hangingPunct="1"/>
            <a:endParaRPr lang="en-US" altLang="en-US" smtClean="0"/>
          </a:p>
          <a:p>
            <a:pPr eaLnBrk="1" hangingPunct="1"/>
            <a:endParaRPr lang="en-US" altLang="en-US" smtClean="0"/>
          </a:p>
        </p:txBody>
      </p:sp>
      <p:sp>
        <p:nvSpPr>
          <p:cNvPr id="24580"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9BBB59"/>
              </a:buClr>
              <a:buFont typeface="Arial" charset="0"/>
              <a:buChar char="•"/>
              <a:defRPr>
                <a:solidFill>
                  <a:schemeClr val="tx1"/>
                </a:solidFill>
                <a:latin typeface="Calibri" pitchFamily="34" charset="0"/>
              </a:defRPr>
            </a:lvl3pPr>
            <a:lvl4pPr marL="1600200" indent="-228600" eaLnBrk="0" hangingPunct="0">
              <a:spcBef>
                <a:spcPct val="20000"/>
              </a:spcBef>
              <a:buClr>
                <a:srgbClr val="8064A2"/>
              </a:buClr>
              <a:buFont typeface="Arial" charset="0"/>
              <a:buChar char="•"/>
              <a:defRPr sz="1600">
                <a:solidFill>
                  <a:schemeClr val="tx1"/>
                </a:solidFill>
                <a:latin typeface="Calibri" pitchFamily="34" charset="0"/>
              </a:defRPr>
            </a:lvl4pPr>
            <a:lvl5pPr marL="2057400" indent="-228600" eaLnBrk="0" hangingPunct="0">
              <a:spcBef>
                <a:spcPct val="20000"/>
              </a:spcBef>
              <a:buClr>
                <a:srgbClr val="4BACC6"/>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9pPr>
          </a:lstStyle>
          <a:p>
            <a:pPr eaLnBrk="1" hangingPunct="1">
              <a:spcBef>
                <a:spcPct val="0"/>
              </a:spcBef>
              <a:buClrTx/>
              <a:buFontTx/>
              <a:buNone/>
            </a:pPr>
            <a:fld id="{82DFAC09-7702-4F7F-96D8-A015CF024B28}" type="slidenum">
              <a:rPr lang="en-US" altLang="en-US" sz="1800" smtClean="0">
                <a:solidFill>
                  <a:srgbClr val="FFFFFF"/>
                </a:solidFill>
                <a:latin typeface="Gill Sans MT" pitchFamily="34" charset="0"/>
              </a:rPr>
              <a:pPr eaLnBrk="1" hangingPunct="1">
                <a:spcBef>
                  <a:spcPct val="0"/>
                </a:spcBef>
                <a:buClrTx/>
                <a:buFontTx/>
                <a:buNone/>
              </a:pPr>
              <a:t>52</a:t>
            </a:fld>
            <a:endParaRPr lang="en-US" altLang="en-US" sz="1800" smtClean="0">
              <a:solidFill>
                <a:srgbClr val="FFFFFF"/>
              </a:solidFill>
              <a:latin typeface="Gill Sans MT" pitchFamily="34" charset="0"/>
            </a:endParaRPr>
          </a:p>
        </p:txBody>
      </p:sp>
      <p:pic>
        <p:nvPicPr>
          <p:cNvPr id="2458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1875" y="1295400"/>
            <a:ext cx="7048500" cy="556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1969578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fontAlgn="auto" hangingPunct="1">
              <a:spcAft>
                <a:spcPts val="0"/>
              </a:spcAft>
              <a:defRPr/>
            </a:pPr>
            <a:r>
              <a:rPr lang="en-US" altLang="en-US" smtClean="0"/>
              <a:t>Eigenvalue analysis summary</a:t>
            </a:r>
          </a:p>
        </p:txBody>
      </p:sp>
      <p:sp>
        <p:nvSpPr>
          <p:cNvPr id="25603" name="Content Placeholder 2"/>
          <p:cNvSpPr>
            <a:spLocks noGrp="1"/>
          </p:cNvSpPr>
          <p:nvPr>
            <p:ph idx="1"/>
          </p:nvPr>
        </p:nvSpPr>
        <p:spPr/>
        <p:txBody>
          <a:bodyPr/>
          <a:lstStyle/>
          <a:p>
            <a:pPr eaLnBrk="1" hangingPunct="1"/>
            <a:r>
              <a:rPr lang="en-US" altLang="en-US" smtClean="0"/>
              <a:t>There is a strong indication that the eigenvalues are pointing out the clusters in order of strength</a:t>
            </a:r>
          </a:p>
          <a:p>
            <a:pPr eaLnBrk="1" hangingPunct="1"/>
            <a:r>
              <a:rPr lang="en-US" altLang="en-US" smtClean="0"/>
              <a:t>The associated eigenvectors indicate which nodes are members of the cluster</a:t>
            </a:r>
          </a:p>
        </p:txBody>
      </p:sp>
    </p:spTree>
    <p:extLst>
      <p:ext uri="{BB962C8B-B14F-4D97-AF65-F5344CB8AC3E}">
        <p14:creationId xmlns:p14="http://schemas.microsoft.com/office/powerpoint/2010/main" val="206168800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fontAlgn="auto" hangingPunct="1">
              <a:spcAft>
                <a:spcPts val="0"/>
              </a:spcAft>
              <a:defRPr/>
            </a:pPr>
            <a:r>
              <a:rPr lang="en-US" altLang="en-US" smtClean="0"/>
              <a:t>Network 1 Extended Results</a:t>
            </a:r>
          </a:p>
        </p:txBody>
      </p:sp>
      <p:sp>
        <p:nvSpPr>
          <p:cNvPr id="26627" name="TextBox 3"/>
          <p:cNvSpPr txBox="1">
            <a:spLocks noChangeArrowheads="1"/>
          </p:cNvSpPr>
          <p:nvPr/>
        </p:nvSpPr>
        <p:spPr bwMode="auto">
          <a:xfrm>
            <a:off x="1177925" y="1444625"/>
            <a:ext cx="6967538" cy="455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9BBB59"/>
              </a:buClr>
              <a:buFont typeface="Arial" charset="0"/>
              <a:buChar char="•"/>
              <a:defRPr>
                <a:solidFill>
                  <a:schemeClr val="tx1"/>
                </a:solidFill>
                <a:latin typeface="Calibri" pitchFamily="34" charset="0"/>
              </a:defRPr>
            </a:lvl3pPr>
            <a:lvl4pPr marL="1600200" indent="-228600" eaLnBrk="0" hangingPunct="0">
              <a:spcBef>
                <a:spcPct val="20000"/>
              </a:spcBef>
              <a:buClr>
                <a:srgbClr val="8064A2"/>
              </a:buClr>
              <a:buFont typeface="Arial" charset="0"/>
              <a:buChar char="•"/>
              <a:defRPr sz="1600">
                <a:solidFill>
                  <a:schemeClr val="tx1"/>
                </a:solidFill>
                <a:latin typeface="Calibri" pitchFamily="34" charset="0"/>
              </a:defRPr>
            </a:lvl4pPr>
            <a:lvl5pPr marL="2057400" indent="-228600" eaLnBrk="0" hangingPunct="0">
              <a:spcBef>
                <a:spcPct val="20000"/>
              </a:spcBef>
              <a:buClr>
                <a:srgbClr val="4BACC6"/>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9pPr>
          </a:lstStyle>
          <a:p>
            <a:pPr eaLnBrk="1" hangingPunct="1">
              <a:spcBef>
                <a:spcPct val="0"/>
              </a:spcBef>
              <a:buClrTx/>
              <a:buFontTx/>
              <a:buNone/>
            </a:pPr>
            <a:r>
              <a:rPr lang="en-US" altLang="en-US" sz="1000">
                <a:latin typeface="Gill Sans MT" pitchFamily="34" charset="0"/>
              </a:rPr>
              <a:t>Eigenvalue: 0.910698370842:</a:t>
            </a:r>
          </a:p>
          <a:p>
            <a:pPr eaLnBrk="1" hangingPunct="1">
              <a:spcBef>
                <a:spcPct val="0"/>
              </a:spcBef>
              <a:buClrTx/>
              <a:buFontTx/>
              <a:buNone/>
            </a:pPr>
            <a:r>
              <a:rPr lang="en-US" altLang="en-US" sz="1000">
                <a:latin typeface="Gill Sans MT" pitchFamily="34" charset="0"/>
              </a:rPr>
              <a:t>Included nodes: [0, 1, 2, 3, 4]</a:t>
            </a:r>
          </a:p>
          <a:p>
            <a:pPr eaLnBrk="1" hangingPunct="1">
              <a:spcBef>
                <a:spcPct val="0"/>
              </a:spcBef>
              <a:buClrTx/>
              <a:buFontTx/>
              <a:buNone/>
            </a:pPr>
            <a:endParaRPr lang="en-US" altLang="en-US" sz="1000">
              <a:latin typeface="Gill Sans MT" pitchFamily="34" charset="0"/>
            </a:endParaRPr>
          </a:p>
          <a:p>
            <a:pPr eaLnBrk="1" hangingPunct="1">
              <a:spcBef>
                <a:spcPct val="0"/>
              </a:spcBef>
              <a:buClrTx/>
              <a:buFontTx/>
              <a:buNone/>
            </a:pPr>
            <a:r>
              <a:rPr lang="en-US" altLang="en-US" sz="1000">
                <a:latin typeface="Gill Sans MT" pitchFamily="34" charset="0"/>
              </a:rPr>
              <a:t>Eigenvalue: 0.910841654779:</a:t>
            </a:r>
          </a:p>
          <a:p>
            <a:pPr eaLnBrk="1" hangingPunct="1">
              <a:spcBef>
                <a:spcPct val="0"/>
              </a:spcBef>
              <a:buClrTx/>
              <a:buFontTx/>
              <a:buNone/>
            </a:pPr>
            <a:r>
              <a:rPr lang="en-US" altLang="en-US" sz="1000">
                <a:latin typeface="Gill Sans MT" pitchFamily="34" charset="0"/>
              </a:rPr>
              <a:t>Included nodes: [0, 1, 2, 4]</a:t>
            </a:r>
          </a:p>
          <a:p>
            <a:pPr eaLnBrk="1" hangingPunct="1">
              <a:spcBef>
                <a:spcPct val="0"/>
              </a:spcBef>
              <a:buClrTx/>
              <a:buFontTx/>
              <a:buNone/>
            </a:pPr>
            <a:endParaRPr lang="en-US" altLang="en-US" sz="1000">
              <a:latin typeface="Gill Sans MT" pitchFamily="34" charset="0"/>
            </a:endParaRPr>
          </a:p>
          <a:p>
            <a:pPr eaLnBrk="1" hangingPunct="1">
              <a:spcBef>
                <a:spcPct val="0"/>
              </a:spcBef>
              <a:buClrTx/>
              <a:buFontTx/>
              <a:buNone/>
            </a:pPr>
            <a:r>
              <a:rPr lang="en-US" altLang="en-US" sz="1000">
                <a:latin typeface="Gill Sans MT" pitchFamily="34" charset="0"/>
              </a:rPr>
              <a:t>Eigenvalue: 0.910841654779:</a:t>
            </a:r>
          </a:p>
          <a:p>
            <a:pPr eaLnBrk="1" hangingPunct="1">
              <a:spcBef>
                <a:spcPct val="0"/>
              </a:spcBef>
              <a:buClrTx/>
              <a:buFontTx/>
              <a:buNone/>
            </a:pPr>
            <a:r>
              <a:rPr lang="en-US" altLang="en-US" sz="1000">
                <a:latin typeface="Gill Sans MT" pitchFamily="34" charset="0"/>
              </a:rPr>
              <a:t>Included nodes: [1, 2, 4]</a:t>
            </a:r>
          </a:p>
          <a:p>
            <a:pPr eaLnBrk="1" hangingPunct="1">
              <a:spcBef>
                <a:spcPct val="0"/>
              </a:spcBef>
              <a:buClrTx/>
              <a:buFontTx/>
              <a:buNone/>
            </a:pPr>
            <a:endParaRPr lang="en-US" altLang="en-US" sz="1000">
              <a:latin typeface="Gill Sans MT" pitchFamily="34" charset="0"/>
            </a:endParaRPr>
          </a:p>
          <a:p>
            <a:pPr eaLnBrk="1" hangingPunct="1">
              <a:spcBef>
                <a:spcPct val="0"/>
              </a:spcBef>
              <a:buClrTx/>
              <a:buFontTx/>
              <a:buNone/>
            </a:pPr>
            <a:r>
              <a:rPr lang="en-US" altLang="en-US" sz="1000">
                <a:latin typeface="Gill Sans MT" pitchFamily="34" charset="0"/>
              </a:rPr>
              <a:t>Eigenvalue: 0.910841654779:</a:t>
            </a:r>
          </a:p>
          <a:p>
            <a:pPr eaLnBrk="1" hangingPunct="1">
              <a:spcBef>
                <a:spcPct val="0"/>
              </a:spcBef>
              <a:buClrTx/>
              <a:buFontTx/>
              <a:buNone/>
            </a:pPr>
            <a:r>
              <a:rPr lang="en-US" altLang="en-US" sz="1000">
                <a:latin typeface="Gill Sans MT" pitchFamily="34" charset="0"/>
              </a:rPr>
              <a:t>Included nodes: [1, 2, 4]</a:t>
            </a:r>
          </a:p>
          <a:p>
            <a:pPr eaLnBrk="1" hangingPunct="1">
              <a:spcBef>
                <a:spcPct val="0"/>
              </a:spcBef>
              <a:buClrTx/>
              <a:buFontTx/>
              <a:buNone/>
            </a:pPr>
            <a:endParaRPr lang="en-US" altLang="en-US" sz="1000">
              <a:latin typeface="Gill Sans MT" pitchFamily="34" charset="0"/>
            </a:endParaRPr>
          </a:p>
          <a:p>
            <a:pPr eaLnBrk="1" hangingPunct="1">
              <a:spcBef>
                <a:spcPct val="0"/>
              </a:spcBef>
              <a:buClrTx/>
              <a:buFontTx/>
              <a:buNone/>
            </a:pPr>
            <a:r>
              <a:rPr lang="en-US" altLang="en-US" sz="1000">
                <a:latin typeface="Gill Sans MT" pitchFamily="34" charset="0"/>
              </a:rPr>
              <a:t>Eigenvalue: 0.946266317865:</a:t>
            </a:r>
          </a:p>
          <a:p>
            <a:pPr eaLnBrk="1" hangingPunct="1">
              <a:spcBef>
                <a:spcPct val="0"/>
              </a:spcBef>
              <a:buClrTx/>
              <a:buFontTx/>
              <a:buNone/>
            </a:pPr>
            <a:r>
              <a:rPr lang="en-US" altLang="en-US" sz="1000">
                <a:latin typeface="Gill Sans MT" pitchFamily="34" charset="0"/>
              </a:rPr>
              <a:t>Included nodes: [5, 6, 7]</a:t>
            </a:r>
          </a:p>
          <a:p>
            <a:pPr eaLnBrk="1" hangingPunct="1">
              <a:spcBef>
                <a:spcPct val="0"/>
              </a:spcBef>
              <a:buClrTx/>
              <a:buFontTx/>
              <a:buNone/>
            </a:pPr>
            <a:endParaRPr lang="en-US" altLang="en-US" sz="1000">
              <a:latin typeface="Gill Sans MT" pitchFamily="34" charset="0"/>
            </a:endParaRPr>
          </a:p>
          <a:p>
            <a:pPr eaLnBrk="1" hangingPunct="1">
              <a:spcBef>
                <a:spcPct val="0"/>
              </a:spcBef>
              <a:buClrTx/>
              <a:buFontTx/>
              <a:buNone/>
            </a:pPr>
            <a:r>
              <a:rPr lang="en-US" altLang="en-US" sz="1000">
                <a:latin typeface="Gill Sans MT" pitchFamily="34" charset="0"/>
              </a:rPr>
              <a:t>Eigenvalue: 0.946504992867:</a:t>
            </a:r>
          </a:p>
          <a:p>
            <a:pPr eaLnBrk="1" hangingPunct="1">
              <a:spcBef>
                <a:spcPct val="0"/>
              </a:spcBef>
              <a:buClrTx/>
              <a:buFontTx/>
              <a:buNone/>
            </a:pPr>
            <a:r>
              <a:rPr lang="en-US" altLang="en-US" sz="1000">
                <a:latin typeface="Gill Sans MT" pitchFamily="34" charset="0"/>
              </a:rPr>
              <a:t>Included nodes: [5, 7]</a:t>
            </a:r>
          </a:p>
          <a:p>
            <a:pPr eaLnBrk="1" hangingPunct="1">
              <a:spcBef>
                <a:spcPct val="0"/>
              </a:spcBef>
              <a:buClrTx/>
              <a:buFontTx/>
              <a:buNone/>
            </a:pPr>
            <a:endParaRPr lang="en-US" altLang="en-US" sz="1000">
              <a:latin typeface="Gill Sans MT" pitchFamily="34" charset="0"/>
            </a:endParaRPr>
          </a:p>
          <a:p>
            <a:pPr eaLnBrk="1" hangingPunct="1">
              <a:spcBef>
                <a:spcPct val="0"/>
              </a:spcBef>
              <a:buClrTx/>
              <a:buFontTx/>
              <a:buNone/>
            </a:pPr>
            <a:r>
              <a:rPr lang="en-US" altLang="en-US" sz="1000">
                <a:latin typeface="Gill Sans MT" pitchFamily="34" charset="0"/>
              </a:rPr>
              <a:t>Eigenvalue: 0.964247727554:</a:t>
            </a:r>
          </a:p>
          <a:p>
            <a:pPr eaLnBrk="1" hangingPunct="1">
              <a:spcBef>
                <a:spcPct val="0"/>
              </a:spcBef>
              <a:buClrTx/>
              <a:buFontTx/>
              <a:buNone/>
            </a:pPr>
            <a:r>
              <a:rPr lang="en-US" altLang="en-US" sz="1000">
                <a:latin typeface="Gill Sans MT" pitchFamily="34" charset="0"/>
              </a:rPr>
              <a:t>Included nodes: [8, 9]</a:t>
            </a:r>
          </a:p>
          <a:p>
            <a:pPr eaLnBrk="1" hangingPunct="1">
              <a:spcBef>
                <a:spcPct val="0"/>
              </a:spcBef>
              <a:buClrTx/>
              <a:buFontTx/>
              <a:buNone/>
            </a:pPr>
            <a:endParaRPr lang="en-US" altLang="en-US" sz="1000">
              <a:latin typeface="Gill Sans MT" pitchFamily="34" charset="0"/>
            </a:endParaRPr>
          </a:p>
          <a:p>
            <a:pPr eaLnBrk="1" hangingPunct="1">
              <a:spcBef>
                <a:spcPct val="0"/>
              </a:spcBef>
              <a:buClrTx/>
              <a:buFontTx/>
              <a:buNone/>
            </a:pPr>
            <a:r>
              <a:rPr lang="en-US" altLang="en-US" sz="1000">
                <a:latin typeface="Gill Sans MT" pitchFamily="34" charset="0"/>
              </a:rPr>
              <a:t>Eigenvalue: 0.99981417975:</a:t>
            </a:r>
          </a:p>
          <a:p>
            <a:pPr eaLnBrk="1" hangingPunct="1">
              <a:spcBef>
                <a:spcPct val="0"/>
              </a:spcBef>
              <a:buClrTx/>
              <a:buFontTx/>
              <a:buNone/>
            </a:pPr>
            <a:r>
              <a:rPr lang="en-US" altLang="en-US" sz="1000">
                <a:latin typeface="Gill Sans MT" pitchFamily="34" charset="0"/>
              </a:rPr>
              <a:t>Included nodes: [0, 1, 2, 3, 4, 5, 6, 7, 8, 9]</a:t>
            </a:r>
          </a:p>
          <a:p>
            <a:pPr eaLnBrk="1" hangingPunct="1">
              <a:spcBef>
                <a:spcPct val="0"/>
              </a:spcBef>
              <a:buClrTx/>
              <a:buFontTx/>
              <a:buNone/>
            </a:pPr>
            <a:endParaRPr lang="en-US" altLang="en-US" sz="1000">
              <a:latin typeface="Gill Sans MT" pitchFamily="34" charset="0"/>
            </a:endParaRPr>
          </a:p>
          <a:p>
            <a:pPr eaLnBrk="1" hangingPunct="1">
              <a:spcBef>
                <a:spcPct val="0"/>
              </a:spcBef>
              <a:buClrTx/>
              <a:buFontTx/>
              <a:buNone/>
            </a:pPr>
            <a:r>
              <a:rPr lang="en-US" altLang="en-US" sz="1000">
                <a:latin typeface="Gill Sans MT" pitchFamily="34" charset="0"/>
              </a:rPr>
              <a:t>Eigenvalue: 0.999943446785:</a:t>
            </a:r>
          </a:p>
          <a:p>
            <a:pPr eaLnBrk="1" hangingPunct="1">
              <a:spcBef>
                <a:spcPct val="0"/>
              </a:spcBef>
              <a:buClrTx/>
              <a:buFontTx/>
              <a:buNone/>
            </a:pPr>
            <a:r>
              <a:rPr lang="en-US" altLang="en-US" sz="1000">
                <a:latin typeface="Gill Sans MT" pitchFamily="34" charset="0"/>
              </a:rPr>
              <a:t>Included nodes: [0, 1, 2, 3, 4, 5, 6, 7, 8, 9]</a:t>
            </a:r>
          </a:p>
          <a:p>
            <a:pPr eaLnBrk="1" hangingPunct="1">
              <a:spcBef>
                <a:spcPct val="0"/>
              </a:spcBef>
              <a:buClrTx/>
              <a:buFontTx/>
              <a:buNone/>
            </a:pPr>
            <a:endParaRPr lang="en-US" altLang="en-US" sz="1000">
              <a:latin typeface="Gill Sans MT" pitchFamily="34" charset="0"/>
            </a:endParaRPr>
          </a:p>
          <a:p>
            <a:pPr eaLnBrk="1" hangingPunct="1">
              <a:spcBef>
                <a:spcPct val="0"/>
              </a:spcBef>
              <a:buClrTx/>
              <a:buFontTx/>
              <a:buNone/>
            </a:pPr>
            <a:r>
              <a:rPr lang="en-US" altLang="en-US" sz="1000">
                <a:latin typeface="Gill Sans MT" pitchFamily="34" charset="0"/>
              </a:rPr>
              <a:t>Eigenvalue: 1.0:</a:t>
            </a:r>
          </a:p>
          <a:p>
            <a:pPr eaLnBrk="1" hangingPunct="1">
              <a:spcBef>
                <a:spcPct val="0"/>
              </a:spcBef>
              <a:buClrTx/>
              <a:buFontTx/>
              <a:buNone/>
            </a:pPr>
            <a:r>
              <a:rPr lang="en-US" altLang="en-US" sz="1000">
                <a:latin typeface="Gill Sans MT" pitchFamily="34" charset="0"/>
              </a:rPr>
              <a:t>Included nodes: [0, 1, 2, 3, 4, 5, 6, 7, 8, 9]</a:t>
            </a:r>
          </a:p>
        </p:txBody>
      </p:sp>
    </p:spTree>
    <p:extLst>
      <p:ext uri="{BB962C8B-B14F-4D97-AF65-F5344CB8AC3E}">
        <p14:creationId xmlns:p14="http://schemas.microsoft.com/office/powerpoint/2010/main" val="40641017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fontAlgn="auto" hangingPunct="1">
              <a:spcAft>
                <a:spcPts val="0"/>
              </a:spcAft>
              <a:defRPr/>
            </a:pPr>
            <a:r>
              <a:rPr lang="en-US" altLang="en-US" smtClean="0"/>
              <a:t>Network 2 (cluster within a cluster)</a:t>
            </a:r>
          </a:p>
        </p:txBody>
      </p:sp>
      <p:sp>
        <p:nvSpPr>
          <p:cNvPr id="27651" name="TextBox 3"/>
          <p:cNvSpPr txBox="1">
            <a:spLocks noChangeArrowheads="1"/>
          </p:cNvSpPr>
          <p:nvPr/>
        </p:nvSpPr>
        <p:spPr bwMode="auto">
          <a:xfrm>
            <a:off x="457200" y="1579563"/>
            <a:ext cx="8020050" cy="455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9BBB59"/>
              </a:buClr>
              <a:buFont typeface="Arial" charset="0"/>
              <a:buChar char="•"/>
              <a:defRPr>
                <a:solidFill>
                  <a:schemeClr val="tx1"/>
                </a:solidFill>
                <a:latin typeface="Calibri" pitchFamily="34" charset="0"/>
              </a:defRPr>
            </a:lvl3pPr>
            <a:lvl4pPr marL="1600200" indent="-228600" eaLnBrk="0" hangingPunct="0">
              <a:spcBef>
                <a:spcPct val="20000"/>
              </a:spcBef>
              <a:buClr>
                <a:srgbClr val="8064A2"/>
              </a:buClr>
              <a:buFont typeface="Arial" charset="0"/>
              <a:buChar char="•"/>
              <a:defRPr sz="1600">
                <a:solidFill>
                  <a:schemeClr val="tx1"/>
                </a:solidFill>
                <a:latin typeface="Calibri" pitchFamily="34" charset="0"/>
              </a:defRPr>
            </a:lvl4pPr>
            <a:lvl5pPr marL="2057400" indent="-228600" eaLnBrk="0" hangingPunct="0">
              <a:spcBef>
                <a:spcPct val="20000"/>
              </a:spcBef>
              <a:buClr>
                <a:srgbClr val="4BACC6"/>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9pPr>
          </a:lstStyle>
          <a:p>
            <a:pPr eaLnBrk="1" hangingPunct="1">
              <a:spcBef>
                <a:spcPct val="0"/>
              </a:spcBef>
              <a:buClrTx/>
              <a:buFontTx/>
              <a:buNone/>
            </a:pPr>
            <a:r>
              <a:rPr lang="en-US" altLang="en-US" sz="1000">
                <a:latin typeface="Gill Sans MT" pitchFamily="34" charset="0"/>
              </a:rPr>
              <a:t>Eigenvalue: 0.882491186839:</a:t>
            </a:r>
          </a:p>
          <a:p>
            <a:pPr eaLnBrk="1" hangingPunct="1">
              <a:spcBef>
                <a:spcPct val="0"/>
              </a:spcBef>
              <a:buClrTx/>
              <a:buFontTx/>
              <a:buNone/>
            </a:pPr>
            <a:r>
              <a:rPr lang="en-US" altLang="en-US" sz="1000">
                <a:latin typeface="Gill Sans MT" pitchFamily="34" charset="0"/>
              </a:rPr>
              <a:t>Included nodes: [0, 1, 2]</a:t>
            </a:r>
          </a:p>
          <a:p>
            <a:pPr eaLnBrk="1" hangingPunct="1">
              <a:spcBef>
                <a:spcPct val="0"/>
              </a:spcBef>
              <a:buClrTx/>
              <a:buFontTx/>
              <a:buNone/>
            </a:pPr>
            <a:endParaRPr lang="en-US" altLang="en-US" sz="1000">
              <a:latin typeface="Gill Sans MT" pitchFamily="34" charset="0"/>
            </a:endParaRPr>
          </a:p>
          <a:p>
            <a:pPr eaLnBrk="1" hangingPunct="1">
              <a:spcBef>
                <a:spcPct val="0"/>
              </a:spcBef>
              <a:buClrTx/>
              <a:buFontTx/>
              <a:buNone/>
            </a:pPr>
            <a:r>
              <a:rPr lang="en-US" altLang="en-US" sz="1000">
                <a:latin typeface="Gill Sans MT" pitchFamily="34" charset="0"/>
              </a:rPr>
              <a:t>Eigenvalue: 0.882491186839:</a:t>
            </a:r>
          </a:p>
          <a:p>
            <a:pPr eaLnBrk="1" hangingPunct="1">
              <a:spcBef>
                <a:spcPct val="0"/>
              </a:spcBef>
              <a:buClrTx/>
              <a:buFontTx/>
              <a:buNone/>
            </a:pPr>
            <a:r>
              <a:rPr lang="en-US" altLang="en-US" sz="1000">
                <a:latin typeface="Gill Sans MT" pitchFamily="34" charset="0"/>
              </a:rPr>
              <a:t>Included nodes: [1, 2]</a:t>
            </a:r>
          </a:p>
          <a:p>
            <a:pPr eaLnBrk="1" hangingPunct="1">
              <a:spcBef>
                <a:spcPct val="0"/>
              </a:spcBef>
              <a:buClrTx/>
              <a:buFontTx/>
              <a:buNone/>
            </a:pPr>
            <a:endParaRPr lang="en-US" altLang="en-US" sz="1000">
              <a:latin typeface="Gill Sans MT" pitchFamily="34" charset="0"/>
            </a:endParaRPr>
          </a:p>
          <a:p>
            <a:pPr eaLnBrk="1" hangingPunct="1">
              <a:spcBef>
                <a:spcPct val="0"/>
              </a:spcBef>
              <a:buClrTx/>
              <a:buFontTx/>
              <a:buNone/>
            </a:pPr>
            <a:r>
              <a:rPr lang="en-US" altLang="en-US" sz="1000">
                <a:latin typeface="Gill Sans MT" pitchFamily="34" charset="0"/>
              </a:rPr>
              <a:t>Eigenvalue: 0.926438963526:</a:t>
            </a:r>
          </a:p>
          <a:p>
            <a:pPr eaLnBrk="1" hangingPunct="1">
              <a:spcBef>
                <a:spcPct val="0"/>
              </a:spcBef>
              <a:buClrTx/>
              <a:buFontTx/>
              <a:buNone/>
            </a:pPr>
            <a:r>
              <a:rPr lang="en-US" altLang="en-US" sz="1000">
                <a:latin typeface="Gill Sans MT" pitchFamily="34" charset="0"/>
              </a:rPr>
              <a:t>Included nodes: [0, 1, 2, 3, 4]</a:t>
            </a:r>
          </a:p>
          <a:p>
            <a:pPr eaLnBrk="1" hangingPunct="1">
              <a:spcBef>
                <a:spcPct val="0"/>
              </a:spcBef>
              <a:buClrTx/>
              <a:buFontTx/>
              <a:buNone/>
            </a:pPr>
            <a:endParaRPr lang="en-US" altLang="en-US" sz="1000">
              <a:latin typeface="Gill Sans MT" pitchFamily="34" charset="0"/>
            </a:endParaRPr>
          </a:p>
          <a:p>
            <a:pPr eaLnBrk="1" hangingPunct="1">
              <a:spcBef>
                <a:spcPct val="0"/>
              </a:spcBef>
              <a:buClrTx/>
              <a:buFontTx/>
              <a:buNone/>
            </a:pPr>
            <a:r>
              <a:rPr lang="en-US" altLang="en-US" sz="1000">
                <a:latin typeface="Gill Sans MT" pitchFamily="34" charset="0"/>
              </a:rPr>
              <a:t>Eigenvalue: 0.926556991774:</a:t>
            </a:r>
          </a:p>
          <a:p>
            <a:pPr eaLnBrk="1" hangingPunct="1">
              <a:spcBef>
                <a:spcPct val="0"/>
              </a:spcBef>
              <a:buClrTx/>
              <a:buFontTx/>
              <a:buNone/>
            </a:pPr>
            <a:r>
              <a:rPr lang="en-US" altLang="en-US" sz="1000">
                <a:latin typeface="Gill Sans MT" pitchFamily="34" charset="0"/>
              </a:rPr>
              <a:t>Included nodes: [0, 1, 2, 4]</a:t>
            </a:r>
          </a:p>
          <a:p>
            <a:pPr eaLnBrk="1" hangingPunct="1">
              <a:spcBef>
                <a:spcPct val="0"/>
              </a:spcBef>
              <a:buClrTx/>
              <a:buFontTx/>
              <a:buNone/>
            </a:pPr>
            <a:endParaRPr lang="en-US" altLang="en-US" sz="1000">
              <a:latin typeface="Gill Sans MT" pitchFamily="34" charset="0"/>
            </a:endParaRPr>
          </a:p>
          <a:p>
            <a:pPr eaLnBrk="1" hangingPunct="1">
              <a:spcBef>
                <a:spcPct val="0"/>
              </a:spcBef>
              <a:buClrTx/>
              <a:buFontTx/>
              <a:buNone/>
            </a:pPr>
            <a:r>
              <a:rPr lang="en-US" altLang="en-US" sz="1000">
                <a:latin typeface="Gill Sans MT" pitchFamily="34" charset="0"/>
              </a:rPr>
              <a:t>Eigenvalue: 0.955737589687:</a:t>
            </a:r>
          </a:p>
          <a:p>
            <a:pPr eaLnBrk="1" hangingPunct="1">
              <a:spcBef>
                <a:spcPct val="0"/>
              </a:spcBef>
              <a:buClrTx/>
              <a:buFontTx/>
              <a:buNone/>
            </a:pPr>
            <a:r>
              <a:rPr lang="en-US" altLang="en-US" sz="1000">
                <a:latin typeface="Gill Sans MT" pitchFamily="34" charset="0"/>
              </a:rPr>
              <a:t>Included nodes: [5, 6, 7]</a:t>
            </a:r>
          </a:p>
          <a:p>
            <a:pPr eaLnBrk="1" hangingPunct="1">
              <a:spcBef>
                <a:spcPct val="0"/>
              </a:spcBef>
              <a:buClrTx/>
              <a:buFontTx/>
              <a:buNone/>
            </a:pPr>
            <a:endParaRPr lang="en-US" altLang="en-US" sz="1000">
              <a:latin typeface="Gill Sans MT" pitchFamily="34" charset="0"/>
            </a:endParaRPr>
          </a:p>
          <a:p>
            <a:pPr eaLnBrk="1" hangingPunct="1">
              <a:spcBef>
                <a:spcPct val="0"/>
              </a:spcBef>
              <a:buClrTx/>
              <a:buFontTx/>
              <a:buNone/>
            </a:pPr>
            <a:r>
              <a:rPr lang="en-US" altLang="en-US" sz="1000">
                <a:latin typeface="Gill Sans MT" pitchFamily="34" charset="0"/>
              </a:rPr>
              <a:t>Eigenvalue: 0.955934195065:</a:t>
            </a:r>
          </a:p>
          <a:p>
            <a:pPr eaLnBrk="1" hangingPunct="1">
              <a:spcBef>
                <a:spcPct val="0"/>
              </a:spcBef>
              <a:buClrTx/>
              <a:buFontTx/>
              <a:buNone/>
            </a:pPr>
            <a:r>
              <a:rPr lang="en-US" altLang="en-US" sz="1000">
                <a:latin typeface="Gill Sans MT" pitchFamily="34" charset="0"/>
              </a:rPr>
              <a:t>Included nodes: [5, 7]</a:t>
            </a:r>
          </a:p>
          <a:p>
            <a:pPr eaLnBrk="1" hangingPunct="1">
              <a:spcBef>
                <a:spcPct val="0"/>
              </a:spcBef>
              <a:buClrTx/>
              <a:buFontTx/>
              <a:buNone/>
            </a:pPr>
            <a:endParaRPr lang="en-US" altLang="en-US" sz="1000">
              <a:latin typeface="Gill Sans MT" pitchFamily="34" charset="0"/>
            </a:endParaRPr>
          </a:p>
          <a:p>
            <a:pPr eaLnBrk="1" hangingPunct="1">
              <a:spcBef>
                <a:spcPct val="0"/>
              </a:spcBef>
              <a:buClrTx/>
              <a:buFontTx/>
              <a:buNone/>
            </a:pPr>
            <a:r>
              <a:rPr lang="en-US" altLang="en-US" sz="1000">
                <a:latin typeface="Gill Sans MT" pitchFamily="34" charset="0"/>
              </a:rPr>
              <a:t>Eigenvalue: 0.970549538208:</a:t>
            </a:r>
          </a:p>
          <a:p>
            <a:pPr eaLnBrk="1" hangingPunct="1">
              <a:spcBef>
                <a:spcPct val="0"/>
              </a:spcBef>
              <a:buClrTx/>
              <a:buFontTx/>
              <a:buNone/>
            </a:pPr>
            <a:r>
              <a:rPr lang="en-US" altLang="en-US" sz="1000">
                <a:latin typeface="Gill Sans MT" pitchFamily="34" charset="0"/>
              </a:rPr>
              <a:t>Included nodes: [8, 9]</a:t>
            </a:r>
          </a:p>
          <a:p>
            <a:pPr eaLnBrk="1" hangingPunct="1">
              <a:spcBef>
                <a:spcPct val="0"/>
              </a:spcBef>
              <a:buClrTx/>
              <a:buFontTx/>
              <a:buNone/>
            </a:pPr>
            <a:endParaRPr lang="en-US" altLang="en-US" sz="1000">
              <a:latin typeface="Gill Sans MT" pitchFamily="34" charset="0"/>
            </a:endParaRPr>
          </a:p>
          <a:p>
            <a:pPr eaLnBrk="1" hangingPunct="1">
              <a:spcBef>
                <a:spcPct val="0"/>
              </a:spcBef>
              <a:buClrTx/>
              <a:buFontTx/>
              <a:buNone/>
            </a:pPr>
            <a:r>
              <a:rPr lang="en-US" altLang="en-US" sz="1000">
                <a:latin typeface="Gill Sans MT" pitchFamily="34" charset="0"/>
              </a:rPr>
              <a:t>Eigenvalue: 0.999846933025:</a:t>
            </a:r>
          </a:p>
          <a:p>
            <a:pPr eaLnBrk="1" hangingPunct="1">
              <a:spcBef>
                <a:spcPct val="0"/>
              </a:spcBef>
              <a:buClrTx/>
              <a:buFontTx/>
              <a:buNone/>
            </a:pPr>
            <a:r>
              <a:rPr lang="en-US" altLang="en-US" sz="1000">
                <a:latin typeface="Gill Sans MT" pitchFamily="34" charset="0"/>
              </a:rPr>
              <a:t>Included nodes: [0, 1, 2, 3, 4, 5, 6, 7, 8, 9]</a:t>
            </a:r>
          </a:p>
          <a:p>
            <a:pPr eaLnBrk="1" hangingPunct="1">
              <a:spcBef>
                <a:spcPct val="0"/>
              </a:spcBef>
              <a:buClrTx/>
              <a:buFontTx/>
              <a:buNone/>
            </a:pPr>
            <a:endParaRPr lang="en-US" altLang="en-US" sz="1000">
              <a:latin typeface="Gill Sans MT" pitchFamily="34" charset="0"/>
            </a:endParaRPr>
          </a:p>
          <a:p>
            <a:pPr eaLnBrk="1" hangingPunct="1">
              <a:spcBef>
                <a:spcPct val="0"/>
              </a:spcBef>
              <a:buClrTx/>
              <a:buFontTx/>
              <a:buNone/>
            </a:pPr>
            <a:r>
              <a:rPr lang="en-US" altLang="en-US" sz="1000">
                <a:latin typeface="Gill Sans MT" pitchFamily="34" charset="0"/>
              </a:rPr>
              <a:t>Eigenvalue: 0.999953415037:</a:t>
            </a:r>
          </a:p>
          <a:p>
            <a:pPr eaLnBrk="1" hangingPunct="1">
              <a:spcBef>
                <a:spcPct val="0"/>
              </a:spcBef>
              <a:buClrTx/>
              <a:buFontTx/>
              <a:buNone/>
            </a:pPr>
            <a:r>
              <a:rPr lang="en-US" altLang="en-US" sz="1000">
                <a:latin typeface="Gill Sans MT" pitchFamily="34" charset="0"/>
              </a:rPr>
              <a:t>Included nodes: [0, 1, 2, 3, 4, 5, 6, 7, 8, 9]</a:t>
            </a:r>
          </a:p>
          <a:p>
            <a:pPr eaLnBrk="1" hangingPunct="1">
              <a:spcBef>
                <a:spcPct val="0"/>
              </a:spcBef>
              <a:buClrTx/>
              <a:buFontTx/>
              <a:buNone/>
            </a:pPr>
            <a:endParaRPr lang="en-US" altLang="en-US" sz="1000">
              <a:latin typeface="Gill Sans MT" pitchFamily="34" charset="0"/>
            </a:endParaRPr>
          </a:p>
          <a:p>
            <a:pPr eaLnBrk="1" hangingPunct="1">
              <a:spcBef>
                <a:spcPct val="0"/>
              </a:spcBef>
              <a:buClrTx/>
              <a:buFontTx/>
              <a:buNone/>
            </a:pPr>
            <a:r>
              <a:rPr lang="en-US" altLang="en-US" sz="1000">
                <a:latin typeface="Gill Sans MT" pitchFamily="34" charset="0"/>
              </a:rPr>
              <a:t>Eigenvalue: 1.0:</a:t>
            </a:r>
          </a:p>
          <a:p>
            <a:pPr eaLnBrk="1" hangingPunct="1">
              <a:spcBef>
                <a:spcPct val="0"/>
              </a:spcBef>
              <a:buClrTx/>
              <a:buFontTx/>
              <a:buNone/>
            </a:pPr>
            <a:r>
              <a:rPr lang="en-US" altLang="en-US" sz="1000">
                <a:latin typeface="Gill Sans MT" pitchFamily="34" charset="0"/>
              </a:rPr>
              <a:t>Included nodes: [0, 1, 2, 3, 4, 5, 6, 7, 8, 9]</a:t>
            </a:r>
          </a:p>
        </p:txBody>
      </p:sp>
    </p:spTree>
    <p:extLst>
      <p:ext uri="{BB962C8B-B14F-4D97-AF65-F5344CB8AC3E}">
        <p14:creationId xmlns:p14="http://schemas.microsoft.com/office/powerpoint/2010/main" val="82196913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fontAlgn="auto" hangingPunct="1">
              <a:spcAft>
                <a:spcPts val="0"/>
              </a:spcAft>
              <a:defRPr/>
            </a:pPr>
            <a:r>
              <a:rPr lang="en-US" sz="2800" dirty="0" smtClean="0"/>
              <a:t>New Idea</a:t>
            </a:r>
            <a:r>
              <a:rPr lang="en-US" sz="2800" dirty="0"/>
              <a:t>: Could Tabular Data Also be Clustered by Converting it to a </a:t>
            </a:r>
            <a:r>
              <a:rPr lang="en-US" sz="2800" dirty="0" smtClean="0"/>
              <a:t>Networks?  </a:t>
            </a:r>
            <a:endParaRPr lang="en-US" altLang="en-US" dirty="0" smtClean="0"/>
          </a:p>
        </p:txBody>
      </p:sp>
      <p:sp>
        <p:nvSpPr>
          <p:cNvPr id="28675" name="Content Placeholder 2"/>
          <p:cNvSpPr>
            <a:spLocks noGrp="1"/>
          </p:cNvSpPr>
          <p:nvPr>
            <p:ph idx="1"/>
          </p:nvPr>
        </p:nvSpPr>
        <p:spPr/>
        <p:txBody>
          <a:bodyPr/>
          <a:lstStyle/>
          <a:p>
            <a:pPr eaLnBrk="1" hangingPunct="1"/>
            <a:r>
              <a:rPr lang="en-US" altLang="en-US" dirty="0" smtClean="0"/>
              <a:t>We were also working on the MetaNumber project that involved rows of entities like elements or compounds with columns that numerically measure a large number of their properties – like the periodic table of the elements. </a:t>
            </a:r>
          </a:p>
          <a:p>
            <a:pPr lvl="1"/>
            <a:r>
              <a:rPr lang="en-US" altLang="en-US" dirty="0" smtClean="0"/>
              <a:t>Some entities are “closer to other entities” in the sense that their spectra of properties are more similar such as copper to  silver or iron to </a:t>
            </a:r>
            <a:r>
              <a:rPr lang="en-US" altLang="en-US" dirty="0" smtClean="0"/>
              <a:t>cobalt.</a:t>
            </a:r>
            <a:endParaRPr lang="en-US" altLang="en-US" dirty="0" smtClean="0"/>
          </a:p>
          <a:p>
            <a:pPr lvl="1"/>
            <a:r>
              <a:rPr lang="en-US" altLang="en-US" dirty="0" smtClean="0"/>
              <a:t>Could tabular data be clustered by forming a network?  </a:t>
            </a:r>
          </a:p>
          <a:p>
            <a:pPr eaLnBrk="1" hangingPunct="1"/>
            <a:r>
              <a:rPr lang="en-US" altLang="en-US" dirty="0" smtClean="0"/>
              <a:t>We created such a network C based upon statistical closeness defined by C</a:t>
            </a:r>
            <a:r>
              <a:rPr lang="en-US" altLang="en-US" baseline="-25000" dirty="0" smtClean="0"/>
              <a:t>ij</a:t>
            </a:r>
            <a:r>
              <a:rPr lang="en-US" altLang="en-US" dirty="0" smtClean="0"/>
              <a:t> = </a:t>
            </a:r>
            <a:r>
              <a:rPr lang="en-US" altLang="en-US" dirty="0" err="1" smtClean="0"/>
              <a:t>exp</a:t>
            </a:r>
            <a:r>
              <a:rPr lang="en-US" altLang="en-US" dirty="0" smtClean="0"/>
              <a:t>( -</a:t>
            </a:r>
            <a:r>
              <a:rPr lang="en-US" altLang="en-US" dirty="0" err="1" smtClean="0">
                <a:latin typeface="Symbol" pitchFamily="18" charset="2"/>
              </a:rPr>
              <a:t>S</a:t>
            </a:r>
            <a:r>
              <a:rPr lang="en-US" altLang="en-US" baseline="-25000" dirty="0" err="1" smtClean="0"/>
              <a:t>k</a:t>
            </a:r>
            <a:r>
              <a:rPr lang="en-US" altLang="en-US" dirty="0" smtClean="0"/>
              <a:t>( </a:t>
            </a:r>
            <a:r>
              <a:rPr lang="en-US" altLang="en-US" dirty="0" err="1" smtClean="0"/>
              <a:t>T</a:t>
            </a:r>
            <a:r>
              <a:rPr lang="en-US" altLang="en-US" baseline="-25000" dirty="0" err="1" smtClean="0"/>
              <a:t>ik</a:t>
            </a:r>
            <a:r>
              <a:rPr lang="en-US" altLang="en-US" dirty="0" smtClean="0"/>
              <a:t> –</a:t>
            </a:r>
            <a:r>
              <a:rPr lang="en-US" altLang="en-US" dirty="0" err="1" smtClean="0"/>
              <a:t>T</a:t>
            </a:r>
            <a:r>
              <a:rPr lang="en-US" altLang="en-US" baseline="-25000" dirty="0" err="1" smtClean="0"/>
              <a:t>jk</a:t>
            </a:r>
            <a:r>
              <a:rPr lang="en-US" altLang="en-US" dirty="0" smtClean="0"/>
              <a:t> )</a:t>
            </a:r>
            <a:r>
              <a:rPr lang="en-US" altLang="en-US" baseline="30000" dirty="0" smtClean="0"/>
              <a:t>2</a:t>
            </a:r>
            <a:r>
              <a:rPr lang="en-US" altLang="en-US" dirty="0" smtClean="0"/>
              <a:t> ) </a:t>
            </a:r>
          </a:p>
          <a:p>
            <a:pPr eaLnBrk="1" hangingPunct="1"/>
            <a:endParaRPr lang="en-US" altLang="en-US" baseline="30000" dirty="0" smtClean="0"/>
          </a:p>
        </p:txBody>
      </p:sp>
      <p:sp>
        <p:nvSpPr>
          <p:cNvPr id="28676"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9BBB59"/>
              </a:buClr>
              <a:buFont typeface="Arial" charset="0"/>
              <a:buChar char="•"/>
              <a:defRPr>
                <a:solidFill>
                  <a:schemeClr val="tx1"/>
                </a:solidFill>
                <a:latin typeface="Calibri" pitchFamily="34" charset="0"/>
              </a:defRPr>
            </a:lvl3pPr>
            <a:lvl4pPr marL="1600200" indent="-228600" eaLnBrk="0" hangingPunct="0">
              <a:spcBef>
                <a:spcPct val="20000"/>
              </a:spcBef>
              <a:buClr>
                <a:srgbClr val="8064A2"/>
              </a:buClr>
              <a:buFont typeface="Arial" charset="0"/>
              <a:buChar char="•"/>
              <a:defRPr sz="1600">
                <a:solidFill>
                  <a:schemeClr val="tx1"/>
                </a:solidFill>
                <a:latin typeface="Calibri" pitchFamily="34" charset="0"/>
              </a:defRPr>
            </a:lvl4pPr>
            <a:lvl5pPr marL="2057400" indent="-228600" eaLnBrk="0" hangingPunct="0">
              <a:spcBef>
                <a:spcPct val="20000"/>
              </a:spcBef>
              <a:buClr>
                <a:srgbClr val="4BACC6"/>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9pPr>
          </a:lstStyle>
          <a:p>
            <a:pPr eaLnBrk="1" hangingPunct="1">
              <a:spcBef>
                <a:spcPct val="0"/>
              </a:spcBef>
              <a:buClrTx/>
              <a:buFontTx/>
              <a:buNone/>
            </a:pPr>
            <a:fld id="{54095898-6FCF-4DBD-8E5C-50C2C2C4164F}" type="slidenum">
              <a:rPr lang="en-US" altLang="en-US" sz="1800" smtClean="0">
                <a:solidFill>
                  <a:srgbClr val="FFFFFF"/>
                </a:solidFill>
                <a:latin typeface="Gill Sans MT" pitchFamily="34" charset="0"/>
              </a:rPr>
              <a:pPr eaLnBrk="1" hangingPunct="1">
                <a:spcBef>
                  <a:spcPct val="0"/>
                </a:spcBef>
                <a:buClrTx/>
                <a:buFontTx/>
                <a:buNone/>
              </a:pPr>
              <a:t>56</a:t>
            </a:fld>
            <a:endParaRPr lang="en-US" altLang="en-US" sz="1800" smtClean="0">
              <a:solidFill>
                <a:srgbClr val="FFFFFF"/>
              </a:solidFill>
              <a:latin typeface="Gill Sans MT" pitchFamily="34" charset="0"/>
            </a:endParaRPr>
          </a:p>
        </p:txBody>
      </p:sp>
    </p:spTree>
    <p:extLst>
      <p:ext uri="{BB962C8B-B14F-4D97-AF65-F5344CB8AC3E}">
        <p14:creationId xmlns:p14="http://schemas.microsoft.com/office/powerpoint/2010/main" val="220257671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fontAlgn="auto" hangingPunct="1">
              <a:spcAft>
                <a:spcPts val="0"/>
              </a:spcAft>
              <a:defRPr/>
            </a:pPr>
            <a:r>
              <a:rPr lang="en-US" altLang="en-US" smtClean="0"/>
              <a:t>Calculating the elements of C</a:t>
            </a:r>
            <a:r>
              <a:rPr lang="en-US" altLang="en-US" baseline="-25000" smtClean="0"/>
              <a:t>ij</a:t>
            </a:r>
          </a:p>
        </p:txBody>
      </p:sp>
      <p:sp>
        <p:nvSpPr>
          <p:cNvPr id="29699" name="Content Placeholder 2"/>
          <p:cNvSpPr>
            <a:spLocks noGrp="1"/>
          </p:cNvSpPr>
          <p:nvPr>
            <p:ph idx="1"/>
          </p:nvPr>
        </p:nvSpPr>
        <p:spPr/>
        <p:txBody>
          <a:bodyPr/>
          <a:lstStyle/>
          <a:p>
            <a:pPr eaLnBrk="1" hangingPunct="1"/>
            <a:r>
              <a:rPr lang="en-US" altLang="en-US" smtClean="0"/>
              <a:t>Each property of entity i is compared to the corresponding property of entity j</a:t>
            </a:r>
          </a:p>
          <a:p>
            <a:pPr eaLnBrk="1" hangingPunct="1"/>
            <a:r>
              <a:rPr lang="en-US" altLang="en-US" smtClean="0"/>
              <a:t>The norm and standard deviation of each property was calculated and each column was rewritten in dimensionless form as the number of standard deviations from the norm which was reset to zero for that column.</a:t>
            </a:r>
          </a:p>
          <a:p>
            <a:pPr eaLnBrk="1" hangingPunct="1"/>
            <a:r>
              <a:rPr lang="en-US" altLang="en-US" smtClean="0"/>
              <a:t>This was done to each column. </a:t>
            </a:r>
          </a:p>
          <a:p>
            <a:pPr eaLnBrk="1" hangingPunct="1"/>
            <a:r>
              <a:rPr lang="en-US" altLang="en-US" smtClean="0"/>
              <a:t>We computed C</a:t>
            </a:r>
            <a:r>
              <a:rPr lang="en-US" altLang="en-US" baseline="-25000" smtClean="0"/>
              <a:t>ij</a:t>
            </a:r>
            <a:r>
              <a:rPr lang="en-US" altLang="en-US" smtClean="0"/>
              <a:t> = exp( -</a:t>
            </a:r>
            <a:r>
              <a:rPr lang="en-US" altLang="en-US" smtClean="0">
                <a:latin typeface="Symbol" pitchFamily="18" charset="2"/>
              </a:rPr>
              <a:t>S</a:t>
            </a:r>
            <a:r>
              <a:rPr lang="en-US" altLang="en-US" baseline="-25000" smtClean="0"/>
              <a:t>k</a:t>
            </a:r>
            <a:r>
              <a:rPr lang="en-US" altLang="en-US" smtClean="0"/>
              <a:t>( T</a:t>
            </a:r>
            <a:r>
              <a:rPr lang="en-US" altLang="en-US" baseline="-25000" smtClean="0"/>
              <a:t>ik</a:t>
            </a:r>
            <a:r>
              <a:rPr lang="en-US" altLang="en-US" smtClean="0"/>
              <a:t> –T</a:t>
            </a:r>
            <a:r>
              <a:rPr lang="en-US" altLang="en-US" baseline="-25000" smtClean="0"/>
              <a:t>jk</a:t>
            </a:r>
            <a:r>
              <a:rPr lang="en-US" altLang="en-US" smtClean="0"/>
              <a:t> )</a:t>
            </a:r>
            <a:r>
              <a:rPr lang="en-US" altLang="en-US" baseline="30000" smtClean="0"/>
              <a:t>2</a:t>
            </a:r>
            <a:r>
              <a:rPr lang="en-US" altLang="en-US" smtClean="0"/>
              <a:t> ) and as before set the diagonal terms to be the negative of the sum of the non-diagonal terms in each respective column.</a:t>
            </a:r>
          </a:p>
          <a:p>
            <a:pPr eaLnBrk="1" hangingPunct="1"/>
            <a:endParaRPr lang="en-US" altLang="en-US" smtClean="0"/>
          </a:p>
          <a:p>
            <a:pPr eaLnBrk="1" hangingPunct="1"/>
            <a:endParaRPr lang="en-US" altLang="en-US" smtClean="0"/>
          </a:p>
          <a:p>
            <a:pPr eaLnBrk="1" hangingPunct="1"/>
            <a:endParaRPr lang="en-US" altLang="en-US" smtClean="0"/>
          </a:p>
        </p:txBody>
      </p:sp>
    </p:spTree>
    <p:extLst>
      <p:ext uri="{BB962C8B-B14F-4D97-AF65-F5344CB8AC3E}">
        <p14:creationId xmlns:p14="http://schemas.microsoft.com/office/powerpoint/2010/main" val="189424843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fontAlgn="auto" hangingPunct="1">
              <a:spcAft>
                <a:spcPts val="0"/>
              </a:spcAft>
              <a:defRPr/>
            </a:pPr>
            <a:r>
              <a:rPr lang="en-US" altLang="en-US" smtClean="0"/>
              <a:t>Testing the procedure</a:t>
            </a:r>
          </a:p>
        </p:txBody>
      </p:sp>
      <p:sp>
        <p:nvSpPr>
          <p:cNvPr id="30723" name="Content Placeholder 2"/>
          <p:cNvSpPr>
            <a:spLocks noGrp="1"/>
          </p:cNvSpPr>
          <p:nvPr>
            <p:ph idx="1"/>
          </p:nvPr>
        </p:nvSpPr>
        <p:spPr/>
        <p:txBody>
          <a:bodyPr/>
          <a:lstStyle/>
          <a:p>
            <a:pPr eaLnBrk="1" hangingPunct="1"/>
            <a:r>
              <a:rPr lang="en-US" altLang="en-US" smtClean="0"/>
              <a:t>A threshold value is set to make it easier to see the strongest connections</a:t>
            </a:r>
          </a:p>
          <a:p>
            <a:pPr lvl="1" eaLnBrk="1" hangingPunct="1"/>
            <a:r>
              <a:rPr lang="en-US" altLang="en-US" smtClean="0"/>
              <a:t>Every element below a certain percentage of the max value is set to 0</a:t>
            </a:r>
          </a:p>
          <a:p>
            <a:pPr eaLnBrk="1" hangingPunct="1"/>
            <a:r>
              <a:rPr lang="en-US" altLang="en-US" smtClean="0"/>
              <a:t>This example uses a table of 103 elements with 21 physical properties</a:t>
            </a:r>
          </a:p>
          <a:p>
            <a:pPr eaLnBrk="1" hangingPunct="1"/>
            <a:r>
              <a:rPr lang="en-US" altLang="en-US" smtClean="0"/>
              <a:t>The strongest 3% of the connections are shown (from strongest to weakest: blue, green, and red)</a:t>
            </a:r>
          </a:p>
        </p:txBody>
      </p:sp>
    </p:spTree>
    <p:extLst>
      <p:ext uri="{BB962C8B-B14F-4D97-AF65-F5344CB8AC3E}">
        <p14:creationId xmlns:p14="http://schemas.microsoft.com/office/powerpoint/2010/main" val="37255687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fontAlgn="auto" hangingPunct="1">
              <a:spcAft>
                <a:spcPts val="0"/>
              </a:spcAft>
              <a:defRPr/>
            </a:pPr>
            <a:r>
              <a:rPr lang="en-US" altLang="en-US" smtClean="0"/>
              <a:t>Strongest connections</a:t>
            </a:r>
          </a:p>
        </p:txBody>
      </p:sp>
      <p:sp>
        <p:nvSpPr>
          <p:cNvPr id="31747" name="Content Placeholder 2"/>
          <p:cNvSpPr>
            <a:spLocks noGrp="1"/>
          </p:cNvSpPr>
          <p:nvPr>
            <p:ph idx="1"/>
          </p:nvPr>
        </p:nvSpPr>
        <p:spPr/>
        <p:txBody>
          <a:bodyPr/>
          <a:lstStyle/>
          <a:p>
            <a:pPr eaLnBrk="1" hangingPunct="1"/>
            <a:endParaRPr lang="en-US" altLang="en-US" smtClean="0"/>
          </a:p>
          <a:p>
            <a:pPr eaLnBrk="1" hangingPunct="1"/>
            <a:endParaRPr lang="en-US" altLang="en-US" smtClean="0"/>
          </a:p>
          <a:p>
            <a:pPr eaLnBrk="1" hangingPunct="1"/>
            <a:endParaRPr lang="en-US" altLang="en-US" smtClean="0"/>
          </a:p>
          <a:p>
            <a:pPr eaLnBrk="1" hangingPunct="1"/>
            <a:endParaRPr lang="en-US" altLang="en-US" smtClean="0"/>
          </a:p>
        </p:txBody>
      </p:sp>
      <p:pic>
        <p:nvPicPr>
          <p:cNvPr id="31748" name="Picture 3" descr="elements1.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16038" y="1773238"/>
            <a:ext cx="2355850" cy="189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9" name="Picture 4" descr="elements2.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671888" y="1893888"/>
            <a:ext cx="2436812" cy="193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0" name="Picture 5" descr="elements3.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338888" y="1773238"/>
            <a:ext cx="2444750" cy="208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78827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Originating Problem #1:</a:t>
            </a:r>
            <a:br>
              <a:rPr lang="en-US" dirty="0" smtClean="0"/>
            </a:br>
            <a:r>
              <a:rPr lang="en-US" sz="3200" dirty="0" smtClean="0"/>
              <a:t>Computation</a:t>
            </a:r>
            <a:endParaRPr lang="en-US" sz="3200" dirty="0"/>
          </a:p>
        </p:txBody>
      </p:sp>
      <p:sp>
        <p:nvSpPr>
          <p:cNvPr id="3" name="Content Placeholder 2"/>
          <p:cNvSpPr>
            <a:spLocks noGrp="1"/>
          </p:cNvSpPr>
          <p:nvPr>
            <p:ph idx="1"/>
          </p:nvPr>
        </p:nvSpPr>
        <p:spPr/>
        <p:txBody>
          <a:bodyPr/>
          <a:lstStyle/>
          <a:p>
            <a:r>
              <a:rPr lang="en-US" dirty="0" smtClean="0"/>
              <a:t>Accuracy, </a:t>
            </a:r>
            <a:r>
              <a:rPr lang="en-US" dirty="0"/>
              <a:t>Units</a:t>
            </a:r>
            <a:r>
              <a:rPr lang="en-US" dirty="0" smtClean="0"/>
              <a:t>, and Metadata (defining data)  are as critical to a measurement as the numerical Value itself </a:t>
            </a:r>
          </a:p>
          <a:p>
            <a:pPr lvl="1"/>
            <a:r>
              <a:rPr lang="en-US" dirty="0" smtClean="0"/>
              <a:t>Yet our numbers do not have the (V,A,U,M) information adjoined for holistic computation in each sector:</a:t>
            </a:r>
          </a:p>
          <a:p>
            <a:pPr lvl="1"/>
            <a:r>
              <a:rPr lang="en-US" dirty="0" smtClean="0"/>
              <a:t>Our current system does not perform automated unit conversions, statistical analysis, and metadata tracking as part of the evaluation of expressions.  </a:t>
            </a:r>
          </a:p>
          <a:p>
            <a:pPr lvl="1"/>
            <a:r>
              <a:rPr lang="en-US" dirty="0" smtClean="0"/>
              <a:t>A major problem in numerical analysis is to perform these separate computations and keep the associated  information integrated.  </a:t>
            </a:r>
          </a:p>
          <a:p>
            <a:endParaRPr lang="en-US" dirty="0"/>
          </a:p>
        </p:txBody>
      </p:sp>
      <p:sp>
        <p:nvSpPr>
          <p:cNvPr id="4" name="Slide Number Placeholder 3"/>
          <p:cNvSpPr>
            <a:spLocks noGrp="1"/>
          </p:cNvSpPr>
          <p:nvPr>
            <p:ph type="sldNum" sz="quarter" idx="12"/>
          </p:nvPr>
        </p:nvSpPr>
        <p:spPr/>
        <p:txBody>
          <a:bodyPr/>
          <a:lstStyle/>
          <a:p>
            <a:fld id="{92A76B80-11ED-4EDF-9E76-C1C361849401}" type="slidenum">
              <a:rPr lang="en-US" smtClean="0"/>
              <a:t>6</a:t>
            </a:fld>
            <a:endParaRPr lang="en-US"/>
          </a:p>
        </p:txBody>
      </p:sp>
    </p:spTree>
    <p:extLst>
      <p:ext uri="{BB962C8B-B14F-4D97-AF65-F5344CB8AC3E}">
        <p14:creationId xmlns:p14="http://schemas.microsoft.com/office/powerpoint/2010/main" val="351526178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fontAlgn="auto" hangingPunct="1">
              <a:spcAft>
                <a:spcPts val="0"/>
              </a:spcAft>
              <a:defRPr/>
            </a:pPr>
            <a:endParaRPr lang="en-US" altLang="en-US" smtClean="0"/>
          </a:p>
        </p:txBody>
      </p:sp>
      <p:sp>
        <p:nvSpPr>
          <p:cNvPr id="32771" name="Content Placeholder 2"/>
          <p:cNvSpPr>
            <a:spLocks noGrp="1"/>
          </p:cNvSpPr>
          <p:nvPr>
            <p:ph idx="1"/>
          </p:nvPr>
        </p:nvSpPr>
        <p:spPr/>
        <p:txBody>
          <a:bodyPr/>
          <a:lstStyle/>
          <a:p>
            <a:pPr eaLnBrk="1" hangingPunct="1"/>
            <a:r>
              <a:rPr lang="en-US" altLang="en-US" smtClean="0"/>
              <a:t>This then allowed us to study the network and associated clustering as previously defined. </a:t>
            </a:r>
          </a:p>
          <a:p>
            <a:pPr eaLnBrk="1" hangingPunct="1"/>
            <a:r>
              <a:rPr lang="en-US" altLang="en-US" smtClean="0"/>
              <a:t>Even using the physical properties of the elements (as opposed to chemical properties) we obtained clustering that is reflective of our intuitive sense of the clustering of elements (such as the iron/cobalt/nickel cluster) . </a:t>
            </a:r>
          </a:p>
          <a:p>
            <a:pPr eaLnBrk="1" hangingPunct="1"/>
            <a:r>
              <a:rPr lang="en-US" altLang="en-US" smtClean="0"/>
              <a:t>The work as just described was executed by Mr. William Campbell who just obtained his M.S. in Physics at USC and performed the calculations and associated analysis for his thesis.</a:t>
            </a:r>
          </a:p>
          <a:p>
            <a:pPr eaLnBrk="1" hangingPunct="1"/>
            <a:r>
              <a:rPr lang="en-US" altLang="en-US" smtClean="0"/>
              <a:t> He used Phython, NetworkX, and Sage (which includes SciPy and Numby) for this work.</a:t>
            </a:r>
          </a:p>
        </p:txBody>
      </p:sp>
      <p:sp>
        <p:nvSpPr>
          <p:cNvPr id="32772"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9BBB59"/>
              </a:buClr>
              <a:buFont typeface="Arial" charset="0"/>
              <a:buChar char="•"/>
              <a:defRPr>
                <a:solidFill>
                  <a:schemeClr val="tx1"/>
                </a:solidFill>
                <a:latin typeface="Calibri" pitchFamily="34" charset="0"/>
              </a:defRPr>
            </a:lvl3pPr>
            <a:lvl4pPr marL="1600200" indent="-228600" eaLnBrk="0" hangingPunct="0">
              <a:spcBef>
                <a:spcPct val="20000"/>
              </a:spcBef>
              <a:buClr>
                <a:srgbClr val="8064A2"/>
              </a:buClr>
              <a:buFont typeface="Arial" charset="0"/>
              <a:buChar char="•"/>
              <a:defRPr sz="1600">
                <a:solidFill>
                  <a:schemeClr val="tx1"/>
                </a:solidFill>
                <a:latin typeface="Calibri" pitchFamily="34" charset="0"/>
              </a:defRPr>
            </a:lvl4pPr>
            <a:lvl5pPr marL="2057400" indent="-228600" eaLnBrk="0" hangingPunct="0">
              <a:spcBef>
                <a:spcPct val="20000"/>
              </a:spcBef>
              <a:buClr>
                <a:srgbClr val="4BACC6"/>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9pPr>
          </a:lstStyle>
          <a:p>
            <a:pPr eaLnBrk="1" hangingPunct="1">
              <a:spcBef>
                <a:spcPct val="0"/>
              </a:spcBef>
              <a:buClrTx/>
              <a:buFontTx/>
              <a:buNone/>
            </a:pPr>
            <a:fld id="{2D490271-2BA4-4ECC-98D2-470578936A83}" type="slidenum">
              <a:rPr lang="en-US" altLang="en-US" sz="1800" smtClean="0">
                <a:solidFill>
                  <a:srgbClr val="FFFFFF"/>
                </a:solidFill>
                <a:latin typeface="Gill Sans MT" pitchFamily="34" charset="0"/>
              </a:rPr>
              <a:pPr eaLnBrk="1" hangingPunct="1">
                <a:spcBef>
                  <a:spcPct val="0"/>
                </a:spcBef>
                <a:buClrTx/>
                <a:buFontTx/>
                <a:buNone/>
              </a:pPr>
              <a:t>60</a:t>
            </a:fld>
            <a:endParaRPr lang="en-US" altLang="en-US" sz="1800" smtClean="0">
              <a:solidFill>
                <a:srgbClr val="FFFFFF"/>
              </a:solidFill>
              <a:latin typeface="Gill Sans MT" pitchFamily="34" charset="0"/>
            </a:endParaRPr>
          </a:p>
        </p:txBody>
      </p:sp>
    </p:spTree>
    <p:extLst>
      <p:ext uri="{BB962C8B-B14F-4D97-AF65-F5344CB8AC3E}">
        <p14:creationId xmlns:p14="http://schemas.microsoft.com/office/powerpoint/2010/main" val="135336482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fontAlgn="auto" hangingPunct="1">
              <a:spcAft>
                <a:spcPts val="0"/>
              </a:spcAft>
              <a:defRPr/>
            </a:pPr>
            <a:r>
              <a:rPr lang="en-US" altLang="en-US" dirty="0" smtClean="0"/>
              <a:t>Current Research Status:</a:t>
            </a:r>
          </a:p>
        </p:txBody>
      </p:sp>
      <p:sp>
        <p:nvSpPr>
          <p:cNvPr id="33795" name="Content Placeholder 2"/>
          <p:cNvSpPr>
            <a:spLocks noGrp="1"/>
          </p:cNvSpPr>
          <p:nvPr>
            <p:ph idx="1"/>
          </p:nvPr>
        </p:nvSpPr>
        <p:spPr/>
        <p:txBody>
          <a:bodyPr>
            <a:normAutofit lnSpcReduction="10000"/>
          </a:bodyPr>
          <a:lstStyle/>
          <a:p>
            <a:pPr eaLnBrk="1" hangingPunct="1">
              <a:defRPr/>
            </a:pPr>
            <a:r>
              <a:rPr lang="en-US" altLang="en-US" dirty="0" smtClean="0"/>
              <a:t>We are in the process of writing code to perform these Renyi entropy and eigenvector/eigenvalue cluster analysis on the high speed MetaNumber server, writing the code in Python with Sage, SciPy, Numby, and other Python compatible software. This time we seek to have this entire process automated for a user to submit a network or table.</a:t>
            </a:r>
          </a:p>
          <a:p>
            <a:pPr lvl="1" eaLnBrk="1" hangingPunct="1">
              <a:defRPr/>
            </a:pPr>
            <a:r>
              <a:rPr lang="en-US" altLang="en-US" dirty="0" smtClean="0"/>
              <a:t>The system will allow a user to (A) submit a network (C matrix) as a Comma Separated Value (CSV) file (which can be created in Excel, and obtain the clustering structure via the eigenvectors of the Markov generated matrix. </a:t>
            </a:r>
          </a:p>
          <a:p>
            <a:pPr lvl="1" eaLnBrk="1" hangingPunct="1">
              <a:defRPr/>
            </a:pPr>
            <a:r>
              <a:rPr lang="en-US" altLang="en-US" dirty="0" smtClean="0"/>
              <a:t>Likewise, a user can (B) submit a rectangular table of properties of entities and obtain the same analysis. </a:t>
            </a:r>
          </a:p>
          <a:p>
            <a:pPr eaLnBrk="1" hangingPunct="1">
              <a:defRPr/>
            </a:pPr>
            <a:r>
              <a:rPr lang="en-US" altLang="en-US" dirty="0" smtClean="0"/>
              <a:t>Currently we are seeking funding to assist in this project. We believe that such an environment would be of vast use!</a:t>
            </a:r>
          </a:p>
          <a:p>
            <a:pPr marL="114300" indent="0" eaLnBrk="1" hangingPunct="1">
              <a:buFont typeface="Arial" charset="0"/>
              <a:buNone/>
              <a:defRPr/>
            </a:pPr>
            <a:r>
              <a:rPr lang="en-US" altLang="en-US" dirty="0" smtClean="0"/>
              <a:t>  </a:t>
            </a:r>
          </a:p>
        </p:txBody>
      </p:sp>
      <p:sp>
        <p:nvSpPr>
          <p:cNvPr id="33796"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9BBB59"/>
              </a:buClr>
              <a:buFont typeface="Arial" charset="0"/>
              <a:buChar char="•"/>
              <a:defRPr>
                <a:solidFill>
                  <a:schemeClr val="tx1"/>
                </a:solidFill>
                <a:latin typeface="Calibri" pitchFamily="34" charset="0"/>
              </a:defRPr>
            </a:lvl3pPr>
            <a:lvl4pPr marL="1600200" indent="-228600" eaLnBrk="0" hangingPunct="0">
              <a:spcBef>
                <a:spcPct val="20000"/>
              </a:spcBef>
              <a:buClr>
                <a:srgbClr val="8064A2"/>
              </a:buClr>
              <a:buFont typeface="Arial" charset="0"/>
              <a:buChar char="•"/>
              <a:defRPr sz="1600">
                <a:solidFill>
                  <a:schemeClr val="tx1"/>
                </a:solidFill>
                <a:latin typeface="Calibri" pitchFamily="34" charset="0"/>
              </a:defRPr>
            </a:lvl4pPr>
            <a:lvl5pPr marL="2057400" indent="-228600" eaLnBrk="0" hangingPunct="0">
              <a:spcBef>
                <a:spcPct val="20000"/>
              </a:spcBef>
              <a:buClr>
                <a:srgbClr val="4BACC6"/>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9pPr>
          </a:lstStyle>
          <a:p>
            <a:pPr eaLnBrk="1" hangingPunct="1">
              <a:spcBef>
                <a:spcPct val="0"/>
              </a:spcBef>
              <a:buClrTx/>
              <a:buFontTx/>
              <a:buNone/>
            </a:pPr>
            <a:fld id="{2E418204-A355-400F-B307-FA755D029B8C}" type="slidenum">
              <a:rPr lang="en-US" altLang="en-US" sz="1800" smtClean="0">
                <a:solidFill>
                  <a:srgbClr val="FFFFFF"/>
                </a:solidFill>
                <a:latin typeface="Gill Sans MT" pitchFamily="34" charset="0"/>
              </a:rPr>
              <a:pPr eaLnBrk="1" hangingPunct="1">
                <a:spcBef>
                  <a:spcPct val="0"/>
                </a:spcBef>
                <a:buClrTx/>
                <a:buFontTx/>
                <a:buNone/>
              </a:pPr>
              <a:t>61</a:t>
            </a:fld>
            <a:endParaRPr lang="en-US" altLang="en-US" sz="1800" smtClean="0">
              <a:solidFill>
                <a:srgbClr val="FFFFFF"/>
              </a:solidFill>
              <a:latin typeface="Gill Sans MT" pitchFamily="34" charset="0"/>
            </a:endParaRPr>
          </a:p>
        </p:txBody>
      </p:sp>
    </p:spTree>
    <p:extLst>
      <p:ext uri="{BB962C8B-B14F-4D97-AF65-F5344CB8AC3E}">
        <p14:creationId xmlns:p14="http://schemas.microsoft.com/office/powerpoint/2010/main" val="389868355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00" dirty="0" smtClean="0"/>
              <a:t>The Network/Cluster Algorithms with MetaNumber – more linkages:</a:t>
            </a:r>
            <a:endParaRPr lang="en-US" sz="4000" dirty="0"/>
          </a:p>
        </p:txBody>
      </p:sp>
      <p:sp>
        <p:nvSpPr>
          <p:cNvPr id="34819" name="Content Placeholder 2"/>
          <p:cNvSpPr>
            <a:spLocks noGrp="1"/>
          </p:cNvSpPr>
          <p:nvPr>
            <p:ph idx="1"/>
          </p:nvPr>
        </p:nvSpPr>
        <p:spPr/>
        <p:txBody>
          <a:bodyPr/>
          <a:lstStyle/>
          <a:p>
            <a:r>
              <a:rPr lang="en-US" altLang="en-US" smtClean="0"/>
              <a:t>There is a unit code generated in MetaNumber that creates a network linkage among all units of the same type both in archived tables and user historical expressions. </a:t>
            </a:r>
          </a:p>
          <a:p>
            <a:r>
              <a:rPr lang="en-US" altLang="en-US" smtClean="0"/>
              <a:t>This network links different users with a connectivity determined by their usage of the same units such as viscosity.</a:t>
            </a:r>
          </a:p>
          <a:p>
            <a:pPr lvl="1"/>
            <a:r>
              <a:rPr lang="en-US" altLang="en-US" smtClean="0"/>
              <a:t>Such a network display the linkages among scientists or commercial entities based upon shared interest (same units used)</a:t>
            </a:r>
          </a:p>
          <a:p>
            <a:r>
              <a:rPr lang="en-US" altLang="en-US" smtClean="0"/>
              <a:t>Networks can also be formed from metadata tags</a:t>
            </a:r>
          </a:p>
          <a:p>
            <a:r>
              <a:rPr lang="en-US" altLang="en-US" smtClean="0"/>
              <a:t>In each of these cases, the determination of clusters can be automated and the dynamics of changing relationships be display to see scientific and commercial trends in these clusters.</a:t>
            </a:r>
          </a:p>
          <a:p>
            <a:r>
              <a:rPr lang="en-US" altLang="en-US" smtClean="0"/>
              <a:t>Other software is in the design phase relating to equations.</a:t>
            </a:r>
          </a:p>
        </p:txBody>
      </p:sp>
      <p:sp>
        <p:nvSpPr>
          <p:cNvPr id="34820"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eaLnBrk="0" hangingPunct="0">
              <a:defRPr>
                <a:solidFill>
                  <a:schemeClr val="tx1"/>
                </a:solidFill>
                <a:latin typeface="Gill Sans MT" pitchFamily="34" charset="0"/>
                <a:cs typeface="Arial" charset="0"/>
              </a:defRPr>
            </a:lvl1pPr>
            <a:lvl2pPr marL="742950" indent="-285750" eaLnBrk="0" hangingPunct="0">
              <a:defRPr>
                <a:solidFill>
                  <a:schemeClr val="tx1"/>
                </a:solidFill>
                <a:latin typeface="Gill Sans MT" pitchFamily="34" charset="0"/>
                <a:cs typeface="Arial" charset="0"/>
              </a:defRPr>
            </a:lvl2pPr>
            <a:lvl3pPr marL="1143000" indent="-228600" eaLnBrk="0" hangingPunct="0">
              <a:defRPr>
                <a:solidFill>
                  <a:schemeClr val="tx1"/>
                </a:solidFill>
                <a:latin typeface="Gill Sans MT" pitchFamily="34" charset="0"/>
                <a:cs typeface="Arial" charset="0"/>
              </a:defRPr>
            </a:lvl3pPr>
            <a:lvl4pPr marL="1600200" indent="-228600" eaLnBrk="0" hangingPunct="0">
              <a:defRPr>
                <a:solidFill>
                  <a:schemeClr val="tx1"/>
                </a:solidFill>
                <a:latin typeface="Gill Sans MT" pitchFamily="34" charset="0"/>
                <a:cs typeface="Arial" charset="0"/>
              </a:defRPr>
            </a:lvl4pPr>
            <a:lvl5pPr marL="2057400" indent="-228600" eaLnBrk="0" hangingPunct="0">
              <a:defRPr>
                <a:solidFill>
                  <a:schemeClr val="tx1"/>
                </a:solidFill>
                <a:latin typeface="Gill Sans MT" pitchFamily="34" charset="0"/>
                <a:cs typeface="Arial" charset="0"/>
              </a:defRPr>
            </a:lvl5pPr>
            <a:lvl6pPr marL="2514600" indent="-228600" eaLnBrk="0" fontAlgn="base" hangingPunct="0">
              <a:spcBef>
                <a:spcPct val="0"/>
              </a:spcBef>
              <a:spcAft>
                <a:spcPct val="0"/>
              </a:spcAft>
              <a:defRPr>
                <a:solidFill>
                  <a:schemeClr val="tx1"/>
                </a:solidFill>
                <a:latin typeface="Gill Sans MT" pitchFamily="34" charset="0"/>
                <a:cs typeface="Arial" charset="0"/>
              </a:defRPr>
            </a:lvl6pPr>
            <a:lvl7pPr marL="2971800" indent="-228600" eaLnBrk="0" fontAlgn="base" hangingPunct="0">
              <a:spcBef>
                <a:spcPct val="0"/>
              </a:spcBef>
              <a:spcAft>
                <a:spcPct val="0"/>
              </a:spcAft>
              <a:defRPr>
                <a:solidFill>
                  <a:schemeClr val="tx1"/>
                </a:solidFill>
                <a:latin typeface="Gill Sans MT" pitchFamily="34" charset="0"/>
                <a:cs typeface="Arial" charset="0"/>
              </a:defRPr>
            </a:lvl7pPr>
            <a:lvl8pPr marL="3429000" indent="-228600" eaLnBrk="0" fontAlgn="base" hangingPunct="0">
              <a:spcBef>
                <a:spcPct val="0"/>
              </a:spcBef>
              <a:spcAft>
                <a:spcPct val="0"/>
              </a:spcAft>
              <a:defRPr>
                <a:solidFill>
                  <a:schemeClr val="tx1"/>
                </a:solidFill>
                <a:latin typeface="Gill Sans MT" pitchFamily="34" charset="0"/>
                <a:cs typeface="Arial" charset="0"/>
              </a:defRPr>
            </a:lvl8pPr>
            <a:lvl9pPr marL="3886200" indent="-228600" eaLnBrk="0" fontAlgn="base" hangingPunct="0">
              <a:spcBef>
                <a:spcPct val="0"/>
              </a:spcBef>
              <a:spcAft>
                <a:spcPct val="0"/>
              </a:spcAft>
              <a:defRPr>
                <a:solidFill>
                  <a:schemeClr val="tx1"/>
                </a:solidFill>
                <a:latin typeface="Gill Sans MT" pitchFamily="34" charset="0"/>
                <a:cs typeface="Arial" charset="0"/>
              </a:defRPr>
            </a:lvl9pPr>
          </a:lstStyle>
          <a:p>
            <a:pPr eaLnBrk="1" hangingPunct="1"/>
            <a:fld id="{75D23EFF-91F0-428D-AD55-9CB96E95AF35}" type="slidenum">
              <a:rPr lang="en-US" altLang="en-US" smtClean="0">
                <a:solidFill>
                  <a:srgbClr val="FFFFFF"/>
                </a:solidFill>
              </a:rPr>
              <a:pPr eaLnBrk="1" hangingPunct="1"/>
              <a:t>62</a:t>
            </a:fld>
            <a:endParaRPr lang="en-US" altLang="en-US" smtClean="0">
              <a:solidFill>
                <a:srgbClr val="FFFFFF"/>
              </a:solidFill>
            </a:endParaRPr>
          </a:p>
        </p:txBody>
      </p:sp>
    </p:spTree>
    <p:extLst>
      <p:ext uri="{BB962C8B-B14F-4D97-AF65-F5344CB8AC3E}">
        <p14:creationId xmlns:p14="http://schemas.microsoft.com/office/powerpoint/2010/main" val="336734338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fontAlgn="auto" hangingPunct="1">
              <a:spcAft>
                <a:spcPts val="0"/>
              </a:spcAft>
              <a:defRPr/>
            </a:pPr>
            <a:r>
              <a:rPr lang="en-US" altLang="en-US" sz="3600" dirty="0" smtClean="0"/>
              <a:t/>
            </a:r>
            <a:br>
              <a:rPr lang="en-US" altLang="en-US" sz="3600" dirty="0" smtClean="0"/>
            </a:br>
            <a:r>
              <a:rPr lang="en-US" altLang="en-US" sz="3600" dirty="0" smtClean="0"/>
              <a:t>I Thank You for this Opportunity </a:t>
            </a:r>
            <a:br>
              <a:rPr lang="en-US" altLang="en-US" sz="3600" dirty="0" smtClean="0"/>
            </a:br>
            <a:r>
              <a:rPr lang="en-US" altLang="en-US" sz="3600" dirty="0" smtClean="0"/>
              <a:t/>
            </a:r>
            <a:br>
              <a:rPr lang="en-US" altLang="en-US" sz="3600" dirty="0" smtClean="0"/>
            </a:br>
            <a:r>
              <a:rPr lang="en-US" altLang="en-US" sz="2800" dirty="0" smtClean="0"/>
              <a:t>I would welcome the opportunity to </a:t>
            </a:r>
            <a:r>
              <a:rPr lang="en-US" altLang="en-US" sz="2800" dirty="0" smtClean="0"/>
              <a:t>further discuss and explore both </a:t>
            </a:r>
            <a:r>
              <a:rPr lang="en-US" altLang="en-US" sz="2800" dirty="0" smtClean="0"/>
              <a:t>research </a:t>
            </a:r>
            <a:r>
              <a:rPr lang="en-US" altLang="en-US" sz="2800" dirty="0" smtClean="0"/>
              <a:t>areas with NIST scientists. </a:t>
            </a:r>
            <a:endParaRPr lang="en-US" altLang="en-US" sz="2800" dirty="0" smtClean="0"/>
          </a:p>
        </p:txBody>
      </p:sp>
      <p:sp>
        <p:nvSpPr>
          <p:cNvPr id="40963" name="Content Placeholder 2"/>
          <p:cNvSpPr>
            <a:spLocks noGrp="1"/>
          </p:cNvSpPr>
          <p:nvPr>
            <p:ph idx="1"/>
          </p:nvPr>
        </p:nvSpPr>
        <p:spPr>
          <a:xfrm>
            <a:off x="304800" y="3886200"/>
            <a:ext cx="7620000" cy="2590800"/>
          </a:xfrm>
        </p:spPr>
        <p:txBody>
          <a:bodyPr rtlCol="0">
            <a:normAutofit/>
          </a:bodyPr>
          <a:lstStyle/>
          <a:p>
            <a:pPr eaLnBrk="1" fontAlgn="auto" hangingPunct="1">
              <a:spcAft>
                <a:spcPts val="0"/>
              </a:spcAft>
              <a:buFont typeface="Arial" pitchFamily="34" charset="0"/>
              <a:buChar char="•"/>
              <a:defRPr/>
            </a:pPr>
            <a:r>
              <a:rPr lang="en-US" altLang="en-US" sz="2800" dirty="0" smtClean="0"/>
              <a:t>Joseph E. Johnson, PhD</a:t>
            </a:r>
          </a:p>
          <a:p>
            <a:pPr eaLnBrk="1" fontAlgn="auto" hangingPunct="1">
              <a:spcAft>
                <a:spcPts val="0"/>
              </a:spcAft>
              <a:buFont typeface="Arial" pitchFamily="34" charset="0"/>
              <a:buChar char="•"/>
              <a:defRPr/>
            </a:pPr>
            <a:r>
              <a:rPr lang="en-US" altLang="en-US" sz="1800" dirty="0" smtClean="0"/>
              <a:t>Distinguished Professor Emeritus</a:t>
            </a:r>
          </a:p>
          <a:p>
            <a:pPr eaLnBrk="1" fontAlgn="auto" hangingPunct="1">
              <a:spcAft>
                <a:spcPts val="0"/>
              </a:spcAft>
              <a:buFont typeface="Arial" pitchFamily="34" charset="0"/>
              <a:buChar char="•"/>
              <a:defRPr/>
            </a:pPr>
            <a:r>
              <a:rPr lang="en-US" altLang="en-US" sz="1800" dirty="0" smtClean="0"/>
              <a:t>Department of Physics, University of South Carolina,</a:t>
            </a:r>
          </a:p>
          <a:p>
            <a:pPr marL="343852" eaLnBrk="1" fontAlgn="auto" hangingPunct="1">
              <a:spcAft>
                <a:spcPts val="0"/>
              </a:spcAft>
              <a:buClr>
                <a:schemeClr val="accent3"/>
              </a:buClr>
              <a:buFont typeface="Arial" pitchFamily="34" charset="0"/>
              <a:buChar char="•"/>
              <a:defRPr/>
            </a:pPr>
            <a:r>
              <a:rPr lang="en-US" altLang="en-US" sz="1800" dirty="0"/>
              <a:t>Columbia SC, 29208, USA    </a:t>
            </a:r>
          </a:p>
          <a:p>
            <a:pPr marL="343852" eaLnBrk="1" fontAlgn="auto" hangingPunct="1">
              <a:spcAft>
                <a:spcPts val="0"/>
              </a:spcAft>
              <a:buClr>
                <a:schemeClr val="accent3"/>
              </a:buClr>
              <a:buFont typeface="Arial" pitchFamily="34" charset="0"/>
              <a:buChar char="•"/>
              <a:defRPr/>
            </a:pPr>
            <a:r>
              <a:rPr lang="en-US" altLang="en-US" sz="1600" dirty="0"/>
              <a:t>Email:   </a:t>
            </a:r>
            <a:r>
              <a:rPr lang="en-US" altLang="en-US" sz="1600" dirty="0" smtClean="0"/>
              <a:t>	</a:t>
            </a:r>
            <a:r>
              <a:rPr lang="en-US" altLang="en-US" sz="1600" dirty="0" smtClean="0">
                <a:hlinkClick r:id="rId3"/>
              </a:rPr>
              <a:t>jjohnson@sc.edu</a:t>
            </a:r>
            <a:endParaRPr lang="en-US" altLang="en-US" sz="1600" dirty="0" smtClean="0"/>
          </a:p>
          <a:p>
            <a:pPr marL="343852" eaLnBrk="1" fontAlgn="auto" hangingPunct="1">
              <a:spcAft>
                <a:spcPts val="0"/>
              </a:spcAft>
              <a:buClr>
                <a:schemeClr val="accent3"/>
              </a:buClr>
              <a:buFont typeface="Arial" pitchFamily="34" charset="0"/>
              <a:buChar char="•"/>
              <a:defRPr/>
            </a:pPr>
            <a:r>
              <a:rPr lang="en-US" altLang="en-US" sz="1600" dirty="0" smtClean="0"/>
              <a:t>Cell: 		803-920-1229</a:t>
            </a:r>
            <a:endParaRPr lang="en-US" altLang="en-US" sz="1600" dirty="0" smtClean="0"/>
          </a:p>
          <a:p>
            <a:pPr marL="274638" lvl="1" indent="0" eaLnBrk="1" fontAlgn="auto" hangingPunct="1">
              <a:spcAft>
                <a:spcPts val="0"/>
              </a:spcAft>
              <a:buFont typeface="Wingdings 3" pitchFamily="18" charset="2"/>
              <a:buNone/>
              <a:defRPr/>
            </a:pPr>
            <a:endParaRPr lang="en-US" altLang="en-US" sz="3100" dirty="0" smtClean="0"/>
          </a:p>
        </p:txBody>
      </p:sp>
      <p:sp>
        <p:nvSpPr>
          <p:cNvPr id="35844" name="Slide Number Placeholder 3"/>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9BBB59"/>
              </a:buClr>
              <a:buFont typeface="Arial" charset="0"/>
              <a:buChar char="•"/>
              <a:defRPr>
                <a:solidFill>
                  <a:schemeClr val="tx1"/>
                </a:solidFill>
                <a:latin typeface="Calibri" pitchFamily="34" charset="0"/>
              </a:defRPr>
            </a:lvl3pPr>
            <a:lvl4pPr marL="1600200" indent="-228600" eaLnBrk="0" hangingPunct="0">
              <a:spcBef>
                <a:spcPct val="20000"/>
              </a:spcBef>
              <a:buClr>
                <a:srgbClr val="8064A2"/>
              </a:buClr>
              <a:buFont typeface="Arial" charset="0"/>
              <a:buChar char="•"/>
              <a:defRPr sz="1600">
                <a:solidFill>
                  <a:schemeClr val="tx1"/>
                </a:solidFill>
                <a:latin typeface="Calibri" pitchFamily="34" charset="0"/>
              </a:defRPr>
            </a:lvl4pPr>
            <a:lvl5pPr marL="2057400" indent="-228600" eaLnBrk="0" hangingPunct="0">
              <a:spcBef>
                <a:spcPct val="20000"/>
              </a:spcBef>
              <a:buClr>
                <a:srgbClr val="4BACC6"/>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4BACC6"/>
              </a:buClr>
              <a:buFont typeface="Arial" charset="0"/>
              <a:buChar char="•"/>
              <a:defRPr sz="1400">
                <a:solidFill>
                  <a:schemeClr val="tx1"/>
                </a:solidFill>
                <a:latin typeface="Calibri" pitchFamily="34" charset="0"/>
              </a:defRPr>
            </a:lvl9pPr>
          </a:lstStyle>
          <a:p>
            <a:pPr eaLnBrk="1" hangingPunct="1">
              <a:spcBef>
                <a:spcPct val="0"/>
              </a:spcBef>
              <a:buClrTx/>
              <a:buFontTx/>
              <a:buNone/>
            </a:pPr>
            <a:fld id="{475B4FD9-3680-4FD7-A493-7B565179BC26}" type="slidenum">
              <a:rPr lang="en-US" altLang="en-US" sz="1800" smtClean="0">
                <a:solidFill>
                  <a:srgbClr val="FFFFFF"/>
                </a:solidFill>
                <a:latin typeface="Gill Sans MT" pitchFamily="34" charset="0"/>
              </a:rPr>
              <a:pPr eaLnBrk="1" hangingPunct="1">
                <a:spcBef>
                  <a:spcPct val="0"/>
                </a:spcBef>
                <a:buClrTx/>
                <a:buFontTx/>
                <a:buNone/>
              </a:pPr>
              <a:t>63</a:t>
            </a:fld>
            <a:endParaRPr lang="en-US" altLang="en-US" sz="1800" smtClean="0">
              <a:solidFill>
                <a:srgbClr val="FFFFFF"/>
              </a:solidFill>
              <a:latin typeface="Gill Sans MT" pitchFamily="34" charset="0"/>
            </a:endParaRPr>
          </a:p>
        </p:txBody>
      </p:sp>
    </p:spTree>
    <p:extLst>
      <p:ext uri="{BB962C8B-B14F-4D97-AF65-F5344CB8AC3E}">
        <p14:creationId xmlns:p14="http://schemas.microsoft.com/office/powerpoint/2010/main" val="4034275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Proposed Solution #1</a:t>
            </a:r>
            <a:br>
              <a:rPr lang="en-US" dirty="0" smtClean="0"/>
            </a:br>
            <a:endParaRPr lang="en-US" sz="2800" dirty="0"/>
          </a:p>
        </p:txBody>
      </p:sp>
      <p:sp>
        <p:nvSpPr>
          <p:cNvPr id="3" name="Content Placeholder 2"/>
          <p:cNvSpPr>
            <a:spLocks noGrp="1"/>
          </p:cNvSpPr>
          <p:nvPr>
            <p:ph idx="1"/>
          </p:nvPr>
        </p:nvSpPr>
        <p:spPr/>
        <p:txBody>
          <a:bodyPr/>
          <a:lstStyle/>
          <a:p>
            <a:r>
              <a:rPr lang="en-US" sz="2400" u="sng" dirty="0"/>
              <a:t>Computation is automated over </a:t>
            </a:r>
            <a:r>
              <a:rPr lang="en-US" sz="2400" u="sng" dirty="0" smtClean="0"/>
              <a:t>full VAUM with four separate but integrated algorithms.</a:t>
            </a:r>
            <a:r>
              <a:rPr lang="en-US" sz="2400" dirty="0" smtClean="0"/>
              <a:t> </a:t>
            </a:r>
          </a:p>
          <a:p>
            <a:endParaRPr lang="en-US" dirty="0" smtClean="0"/>
          </a:p>
          <a:p>
            <a:r>
              <a:rPr lang="en-US" dirty="0" smtClean="0"/>
              <a:t>Example:  What </a:t>
            </a:r>
            <a:r>
              <a:rPr lang="en-US" dirty="0"/>
              <a:t>is the radiation in </a:t>
            </a:r>
            <a:r>
              <a:rPr lang="en-US" dirty="0" smtClean="0"/>
              <a:t>kilocalories </a:t>
            </a:r>
            <a:r>
              <a:rPr lang="en-US" dirty="0"/>
              <a:t>per day of a human assuming an emissivity of 0.527, a temperature of 98.6 F, and an area of 18.81 ft</a:t>
            </a:r>
            <a:r>
              <a:rPr lang="en-US" baseline="30000" dirty="0"/>
              <a:t>2 </a:t>
            </a:r>
            <a:r>
              <a:rPr lang="en-US" dirty="0"/>
              <a:t>using  </a:t>
            </a:r>
            <a:r>
              <a:rPr lang="en-US" dirty="0" err="1"/>
              <a:t>dQ</a:t>
            </a:r>
            <a:r>
              <a:rPr lang="en-US" dirty="0"/>
              <a:t>/</a:t>
            </a:r>
            <a:r>
              <a:rPr lang="en-US" dirty="0" err="1"/>
              <a:t>dt</a:t>
            </a:r>
            <a:r>
              <a:rPr lang="en-US" dirty="0"/>
              <a:t> = </a:t>
            </a:r>
            <a:r>
              <a:rPr lang="en-US" dirty="0">
                <a:latin typeface="Symbol" panose="05050102010706020507" pitchFamily="18" charset="2"/>
              </a:rPr>
              <a:t>s*e</a:t>
            </a:r>
            <a:r>
              <a:rPr lang="en-US" dirty="0"/>
              <a:t>*A*T</a:t>
            </a:r>
            <a:r>
              <a:rPr lang="en-US" baseline="30000" dirty="0"/>
              <a:t>4</a:t>
            </a:r>
            <a:r>
              <a:rPr lang="en-US" dirty="0"/>
              <a:t> </a:t>
            </a:r>
          </a:p>
          <a:p>
            <a:pPr lvl="1"/>
            <a:r>
              <a:rPr lang="en-US" dirty="0"/>
              <a:t>With MetaNumber software one can compute the answer as: </a:t>
            </a:r>
            <a:endParaRPr lang="en-US" dirty="0" smtClean="0"/>
          </a:p>
          <a:p>
            <a:pPr lvl="1"/>
            <a:r>
              <a:rPr lang="en-US" dirty="0" smtClean="0"/>
              <a:t>&gt;&gt; (</a:t>
            </a:r>
            <a:r>
              <a:rPr lang="en-US" dirty="0" err="1"/>
              <a:t>sb</a:t>
            </a:r>
            <a:r>
              <a:rPr lang="en-US" dirty="0"/>
              <a:t>*0.527*18.81*ft2*(</a:t>
            </a:r>
            <a:r>
              <a:rPr lang="en-US" dirty="0" err="1"/>
              <a:t>df</a:t>
            </a:r>
            <a:r>
              <a:rPr lang="en-US" dirty="0"/>
              <a:t>(98.6))**4) ! (kc/day)</a:t>
            </a:r>
          </a:p>
          <a:p>
            <a:endParaRPr lang="en-US" dirty="0"/>
          </a:p>
        </p:txBody>
      </p:sp>
      <p:sp>
        <p:nvSpPr>
          <p:cNvPr id="4" name="Slide Number Placeholder 3"/>
          <p:cNvSpPr>
            <a:spLocks noGrp="1"/>
          </p:cNvSpPr>
          <p:nvPr>
            <p:ph type="sldNum" sz="quarter" idx="12"/>
          </p:nvPr>
        </p:nvSpPr>
        <p:spPr/>
        <p:txBody>
          <a:bodyPr/>
          <a:lstStyle/>
          <a:p>
            <a:fld id="{92A76B80-11ED-4EDF-9E76-C1C361849401}" type="slidenum">
              <a:rPr lang="en-US" smtClean="0"/>
              <a:t>7</a:t>
            </a:fld>
            <a:endParaRPr lang="en-US"/>
          </a:p>
        </p:txBody>
      </p:sp>
    </p:spTree>
    <p:extLst>
      <p:ext uri="{BB962C8B-B14F-4D97-AF65-F5344CB8AC3E}">
        <p14:creationId xmlns:p14="http://schemas.microsoft.com/office/powerpoint/2010/main" val="4088346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Originating Problem #2:</a:t>
            </a:r>
            <a:br>
              <a:rPr lang="en-US" dirty="0" smtClean="0"/>
            </a:br>
            <a:r>
              <a:rPr lang="en-US" sz="2800" dirty="0" smtClean="0"/>
              <a:t>Shared Reference Data</a:t>
            </a:r>
            <a:endParaRPr lang="en-US" sz="2800" dirty="0"/>
          </a:p>
        </p:txBody>
      </p:sp>
      <p:sp>
        <p:nvSpPr>
          <p:cNvPr id="3" name="Content Placeholder 2"/>
          <p:cNvSpPr>
            <a:spLocks noGrp="1"/>
          </p:cNvSpPr>
          <p:nvPr>
            <p:ph idx="1"/>
          </p:nvPr>
        </p:nvSpPr>
        <p:spPr/>
        <p:txBody>
          <a:bodyPr>
            <a:normAutofit/>
          </a:bodyPr>
          <a:lstStyle/>
          <a:p>
            <a:r>
              <a:rPr lang="en-US" dirty="0" smtClean="0"/>
              <a:t>When anyone needs to process numerical data from  other groups or published data, they must first translate and convert the units, accuracy level, and defining metadata to their current system before the data can be used:</a:t>
            </a:r>
          </a:p>
          <a:p>
            <a:pPr lvl="1"/>
            <a:r>
              <a:rPr lang="en-US" dirty="0" smtClean="0"/>
              <a:t>This is a time consuming, costly, and error prone process.</a:t>
            </a:r>
          </a:p>
          <a:p>
            <a:r>
              <a:rPr lang="en-US" dirty="0" smtClean="0"/>
              <a:t>Computers cannot read current data without our help because the units, accuracy, and metadata are scattered and immersed in text in row and column headings, titles, and footnotes .</a:t>
            </a:r>
          </a:p>
          <a:p>
            <a:pPr lvl="1"/>
            <a:r>
              <a:rPr lang="en-US" dirty="0" smtClean="0"/>
              <a:t>This lack of standardization prevents any possibility of true artificial intelligence and automated processing.</a:t>
            </a:r>
          </a:p>
        </p:txBody>
      </p:sp>
      <p:sp>
        <p:nvSpPr>
          <p:cNvPr id="4" name="Slide Number Placeholder 3"/>
          <p:cNvSpPr>
            <a:spLocks noGrp="1"/>
          </p:cNvSpPr>
          <p:nvPr>
            <p:ph type="sldNum" sz="quarter" idx="12"/>
          </p:nvPr>
        </p:nvSpPr>
        <p:spPr/>
        <p:txBody>
          <a:bodyPr/>
          <a:lstStyle/>
          <a:p>
            <a:fld id="{92A76B80-11ED-4EDF-9E76-C1C361849401}" type="slidenum">
              <a:rPr lang="en-US" smtClean="0"/>
              <a:t>8</a:t>
            </a:fld>
            <a:endParaRPr lang="en-US"/>
          </a:p>
        </p:txBody>
      </p:sp>
    </p:spTree>
    <p:extLst>
      <p:ext uri="{BB962C8B-B14F-4D97-AF65-F5344CB8AC3E}">
        <p14:creationId xmlns:p14="http://schemas.microsoft.com/office/powerpoint/2010/main" val="592532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Proposed Solution #2</a:t>
            </a:r>
            <a:br>
              <a:rPr lang="en-US" dirty="0" smtClean="0"/>
            </a:br>
            <a:endParaRPr lang="en-US" dirty="0"/>
          </a:p>
        </p:txBody>
      </p:sp>
      <p:sp>
        <p:nvSpPr>
          <p:cNvPr id="3" name="Content Placeholder 2"/>
          <p:cNvSpPr>
            <a:spLocks noGrp="1"/>
          </p:cNvSpPr>
          <p:nvPr>
            <p:ph idx="1"/>
          </p:nvPr>
        </p:nvSpPr>
        <p:spPr/>
        <p:txBody>
          <a:bodyPr>
            <a:normAutofit/>
          </a:bodyPr>
          <a:lstStyle/>
          <a:p>
            <a:r>
              <a:rPr lang="en-US" u="sng" dirty="0" smtClean="0"/>
              <a:t>MetaNumber </a:t>
            </a:r>
            <a:r>
              <a:rPr lang="en-US" u="sng" dirty="0"/>
              <a:t>data tables </a:t>
            </a:r>
            <a:r>
              <a:rPr lang="en-US" u="sng" dirty="0" smtClean="0"/>
              <a:t>consist </a:t>
            </a:r>
            <a:r>
              <a:rPr lang="en-US" u="sng" dirty="0"/>
              <a:t>of integrated VAUM data that is readable by both humans and machines </a:t>
            </a:r>
            <a:r>
              <a:rPr lang="en-US" u="sng" dirty="0" smtClean="0"/>
              <a:t>instantly</a:t>
            </a:r>
            <a:r>
              <a:rPr lang="en-US" dirty="0" smtClean="0"/>
              <a:t>. </a:t>
            </a:r>
          </a:p>
          <a:p>
            <a:pPr lvl="1"/>
            <a:r>
              <a:rPr lang="en-US" dirty="0" smtClean="0"/>
              <a:t>Every numerical value </a:t>
            </a:r>
            <a:r>
              <a:rPr lang="en-US" dirty="0"/>
              <a:t>has a unique name </a:t>
            </a:r>
            <a:r>
              <a:rPr lang="en-US" dirty="0" smtClean="0"/>
              <a:t>which can be used like a variable in expressions, such </a:t>
            </a:r>
            <a:r>
              <a:rPr lang="en-US" dirty="0"/>
              <a:t>as: </a:t>
            </a:r>
            <a:r>
              <a:rPr lang="en-US" dirty="0" smtClean="0"/>
              <a:t>3.46*[</a:t>
            </a:r>
            <a:r>
              <a:rPr lang="en-US" dirty="0" err="1" smtClean="0"/>
              <a:t>e_gold_density</a:t>
            </a:r>
            <a:r>
              <a:rPr lang="en-US" dirty="0"/>
              <a:t>] which returns the density of gold from the elements ‘e’ </a:t>
            </a:r>
            <a:r>
              <a:rPr lang="en-US" dirty="0" smtClean="0"/>
              <a:t>table multiplied by 3.46.</a:t>
            </a:r>
          </a:p>
          <a:p>
            <a:pPr lvl="1"/>
            <a:r>
              <a:rPr lang="en-US" dirty="0" smtClean="0"/>
              <a:t>Data is cast into tables with unique row and column names as with relational databases with the form: [internet path to </a:t>
            </a:r>
            <a:r>
              <a:rPr lang="en-US" dirty="0" err="1" smtClean="0"/>
              <a:t>server_directory__file</a:t>
            </a:r>
            <a:r>
              <a:rPr lang="en-US" dirty="0" smtClean="0"/>
              <a:t> </a:t>
            </a:r>
            <a:r>
              <a:rPr lang="en-US" dirty="0" err="1" smtClean="0"/>
              <a:t>name_row</a:t>
            </a:r>
            <a:r>
              <a:rPr lang="en-US" dirty="0" smtClean="0"/>
              <a:t> name _column name]</a:t>
            </a:r>
          </a:p>
          <a:p>
            <a:r>
              <a:rPr lang="en-US" dirty="0" smtClean="0"/>
              <a:t>The effort required in archiving past data is no greater than the users effort expended on the first use, thus future conversions are without cost. </a:t>
            </a:r>
          </a:p>
          <a:p>
            <a:pPr lvl="1"/>
            <a:r>
              <a:rPr lang="en-US" dirty="0" smtClean="0"/>
              <a:t>When invoked with original publication, the effort is zero after the standardization.</a:t>
            </a:r>
          </a:p>
          <a:p>
            <a:pPr marL="11430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92A76B80-11ED-4EDF-9E76-C1C361849401}" type="slidenum">
              <a:rPr lang="en-US" smtClean="0"/>
              <a:t>9</a:t>
            </a:fld>
            <a:endParaRPr lang="en-US"/>
          </a:p>
        </p:txBody>
      </p:sp>
    </p:spTree>
    <p:extLst>
      <p:ext uri="{BB962C8B-B14F-4D97-AF65-F5344CB8AC3E}">
        <p14:creationId xmlns:p14="http://schemas.microsoft.com/office/powerpoint/2010/main" val="196597694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MetaNumber &amp;#x0D;&amp;#x0A;&amp;#x0D;&amp;#x0A;A Proposed Numerical Standardization&amp;#x0D;&amp;#x0A;January 13, 2015              NIST Presentation Part 1 of 2&amp;#x0D;&amp;#x0A;&amp;quot;&quot;/&gt;&lt;property id=&quot;20307&quot; value=&quot;256&quot;/&gt;&lt;/object&gt;&lt;object type=&quot;3&quot; unique_id=&quot;10005&quot;&gt;&lt;property id=&quot;20148&quot; value=&quot;5&quot;/&gt;&lt;property id=&quot;20300&quot; value=&quot;Slide 14 - &amp;quot;MetaNumber is:&amp;quot;&quot;/&gt;&lt;property id=&quot;20307&quot; value=&quot;262&quot;/&gt;&lt;/object&gt;&lt;object type=&quot;3&quot; unique_id=&quot;10009&quot;&gt;&lt;property id=&quot;20148&quot; value=&quot;5&quot;/&gt;&lt;property id=&quot;20300&quot; value=&quot;Slide 15 - &amp;quot;Our Objectives:&amp;quot;&quot;/&gt;&lt;property id=&quot;20307&quot; value=&quot;261&quot;/&gt;&lt;/object&gt;&lt;object type=&quot;3&quot; unique_id=&quot;10225&quot;&gt;&lt;property id=&quot;20148&quot; value=&quot;5&quot;/&gt;&lt;property id=&quot;20300&quot; value=&quot;Slide 27 - &amp;quot;MetaNumber System Implementation &amp;quot;&quot;/&gt;&lt;property id=&quot;20307&quot; value=&quot;278&quot;/&gt;&lt;/object&gt;&lt;object type=&quot;3&quot; unique_id=&quot;10226&quot;&gt;&lt;property id=&quot;20148&quot; value=&quot;5&quot;/&gt;&lt;property id=&quot;20300&quot; value=&quot;Slide 28 - &amp;quot;Computational Environment &amp;quot;&quot;/&gt;&lt;property id=&quot;20307&quot; value=&quot;279&quot;/&gt;&lt;/object&gt;&lt;object type=&quot;3&quot; unique_id=&quot;10677&quot;&gt;&lt;property id=&quot;20148&quot; value=&quot;5&quot;/&gt;&lt;property id=&quot;20300&quot; value=&quot;Slide 16 - &amp;quot;Rational for Unit Standards:&amp;quot;&quot;/&gt;&lt;property id=&quot;20307&quot; value=&quot;283&quot;/&gt;&lt;/object&gt;&lt;object type=&quot;3&quot; unique_id=&quot;10813&quot;&gt;&lt;property id=&quot;20148&quot; value=&quot;5&quot;/&gt;&lt;property id=&quot;20300&quot; value=&quot;Slide 22 - &amp;quot;Rationale for Numerical Accuracy&amp;quot;&quot;/&gt;&lt;property id=&quot;20307&quot; value=&quot;284&quot;/&gt;&lt;/object&gt;&lt;object type=&quot;3&quot; unique_id=&quot;10898&quot;&gt;&lt;property id=&quot;20148&quot; value=&quot;5&quot;/&gt;&lt;property id=&quot;20300&quot; value=&quot;Slide 24 - &amp;quot;Rationale for Metadata &amp;quot;&quot;/&gt;&lt;property id=&quot;20307&quot; value=&quot;285&quot;/&gt;&lt;/object&gt;&lt;object type=&quot;3&quot; unique_id=&quot;10986&quot;&gt;&lt;property id=&quot;20148&quot; value=&quot;5&quot;/&gt;&lt;property id=&quot;20300&quot; value=&quot;Slide 25 - &amp;quot;Metadata Rationale (cont.)&amp;quot;&quot;/&gt;&lt;property id=&quot;20307&quot; value=&quot;286&quot;/&gt;&lt;/object&gt;&lt;object type=&quot;3&quot; unique_id=&quot;11518&quot;&gt;&lt;property id=&quot;20148&quot; value=&quot;5&quot;/&gt;&lt;property id=&quot;20300&quot; value=&quot;Slide 3 - &amp;quot;MetaNumber Refers to &amp;#x0D;&amp;#x0A;A Numerical Data Ontology&amp;quot;&quot;/&gt;&lt;property id=&quot;20307&quot; value=&quot;293&quot;/&gt;&lt;/object&gt;&lt;object type=&quot;3&quot; unique_id=&quot;11783&quot;&gt;&lt;property id=&quot;20148&quot; value=&quot;5&quot;/&gt;&lt;property id=&quot;20300&quot; value=&quot;Slide 6 - &amp;quot;Originating Problem #1:&amp;#x0D;&amp;#x0A;Computation&amp;quot;&quot;/&gt;&lt;property id=&quot;20307&quot; value=&quot;294&quot;/&gt;&lt;/object&gt;&lt;object type=&quot;3&quot; unique_id=&quot;11784&quot;&gt;&lt;property id=&quot;20148&quot; value=&quot;5&quot;/&gt;&lt;property id=&quot;20300&quot; value=&quot;Slide 8 - &amp;quot;Originating Problem #2:&amp;#x0D;&amp;#x0A;Shared Reference Data&amp;quot;&quot;/&gt;&lt;property id=&quot;20307&quot; value=&quot;295&quot;/&gt;&lt;/object&gt;&lt;object type=&quot;3&quot; unique_id=&quot;11925&quot;&gt;&lt;property id=&quot;20148&quot; value=&quot;5&quot;/&gt;&lt;property id=&quot;20300&quot; value=&quot;Slide 2&quot;/&gt;&lt;property id=&quot;20307&quot; value=&quot;297&quot;/&gt;&lt;/object&gt;&lt;object type=&quot;3&quot; unique_id=&quot;12297&quot;&gt;&lt;property id=&quot;20148&quot; value=&quot;5&quot;/&gt;&lt;property id=&quot;20300&quot; value=&quot;Slide 7 - &amp;quot;The Proposed Solution #1&amp;#x0D;&amp;#x0A;&amp;quot;&quot;/&gt;&lt;property id=&quot;20307&quot; value=&quot;298&quot;/&gt;&lt;/object&gt;&lt;object type=&quot;3&quot; unique_id=&quot;12298&quot;&gt;&lt;property id=&quot;20148&quot; value=&quot;5&quot;/&gt;&lt;property id=&quot;20300&quot; value=&quot;Slide 9 - &amp;quot;The Proposed Solution #2&amp;#x0D;&amp;#x0A;&amp;quot;&quot;/&gt;&lt;property id=&quot;20307&quot; value=&quot;299&quot;/&gt;&lt;/object&gt;&lt;object type=&quot;3&quot; unique_id=&quot;12470&quot;&gt;&lt;property id=&quot;20148&quot; value=&quot;5&quot;/&gt;&lt;property id=&quot;20300&quot; value=&quot;Slide 4 - &amp;quot;Numerical Information&amp;#x0D;&amp;#x0A;(For routine computation, automation, Big Data, &amp;amp; AI)&amp;quot;&quot;/&gt;&lt;property id=&quot;20307&quot; value=&quot;300&quot;/&gt;&lt;/object&gt;&lt;object type=&quot;3&quot; unique_id=&quot;12601&quot;&gt;&lt;property id=&quot;20148&quot; value=&quot;5&quot;/&gt;&lt;property id=&quot;20300&quot; value=&quot;Slide 10 - &amp;quot;Originating Problem #3:&amp;#x0D;&amp;#x0A;Archived Processes &amp;amp; Results&amp;quot;&quot;/&gt;&lt;property id=&quot;20307&quot; value=&quot;301&quot;/&gt;&lt;/object&gt;&lt;object type=&quot;3&quot; unique_id=&quot;12602&quot;&gt;&lt;property id=&quot;20148&quot; value=&quot;5&quot;/&gt;&lt;property id=&quot;20300&quot; value=&quot;Slide 11 - &amp;quot;The Proposed Solution #3&amp;quot;&quot;/&gt;&lt;property id=&quot;20307&quot; value=&quot;302&quot;/&gt;&lt;/object&gt;&lt;object type=&quot;3&quot; unique_id=&quot;12882&quot;&gt;&lt;property id=&quot;20148&quot; value=&quot;5&quot;/&gt;&lt;property id=&quot;20300&quot; value=&quot;Slide 12 - &amp;quot;Originating Problem #4&amp;#x0D;&amp;#x0A;Personal Units are Needed&amp;quot;&quot;/&gt;&lt;property id=&quot;20307&quot; value=&quot;303&quot;/&gt;&lt;/object&gt;&lt;object type=&quot;3&quot; unique_id=&quot;12883&quot;&gt;&lt;property id=&quot;20148&quot; value=&quot;5&quot;/&gt;&lt;property id=&quot;20300&quot; value=&quot;Slide 13 - &amp;quot;Proposed Solution #4&amp;quot;&quot;/&gt;&lt;property id=&quot;20307&quot; value=&quot;304&quot;/&gt;&lt;/object&gt;&lt;object type=&quot;3&quot; unique_id=&quot;12983&quot;&gt;&lt;property id=&quot;20148&quot; value=&quot;5&quot;/&gt;&lt;property id=&quot;20300&quot; value=&quot;Slide 5 - &amp;quot;The Four Problems &amp;#x0D;&amp;#x0A;That Led to this Work&amp;quot;&quot;/&gt;&lt;property id=&quot;20307&quot; value=&quot;305&quot;/&gt;&lt;/object&gt;&lt;object type=&quot;3&quot; unique_id=&quot;13851&quot;&gt;&lt;property id=&quot;20148&quot; value=&quot;5&quot;/&gt;&lt;property id=&quot;20300&quot; value=&quot;Slide 17 - &amp;quot;Unit Names&amp;quot;&quot;/&gt;&lt;property id=&quot;20307&quot; value=&quot;310&quot;/&gt;&lt;/object&gt;&lt;object type=&quot;3&quot; unique_id=&quot;13852&quot;&gt;&lt;property id=&quot;20148&quot; value=&quot;5&quot;/&gt;&lt;property id=&quot;20300&quot; value=&quot;Slide 18 - &amp;quot;Metric (SI) basic units are the Default&amp;#x0D;&amp;#x0A;(with allowed abbreviations) are&amp;quot;&quot;/&gt;&lt;property id=&quot;20307&quot; value=&quot;311&quot;/&gt;&lt;/object&gt;&lt;object type=&quot;3&quot; unique_id=&quot;13853&quot;&gt;&lt;property id=&quot;20148&quot; value=&quot;5&quot;/&gt;&lt;property id=&quot;20300&quot; value=&quot;Slide 19 - &amp;quot;Optional Additional &amp;#x0D;&amp;#x0A;Fundamental Units&amp;quot;&quot;/&gt;&lt;property id=&quot;20307&quot; value=&quot;312&quot;/&gt;&lt;/object&gt;&lt;object type=&quot;3&quot; unique_id=&quot;13854&quot;&gt;&lt;property id=&quot;20148&quot; value=&quot;5&quot;/&gt;&lt;property id=&quot;20300&quot; value=&quot;Slide 20 - &amp;quot;Common Powers of Units&amp;quot;&quot;/&gt;&lt;property id=&quot;20307&quot; value=&quot;315&quot;/&gt;&lt;/object&gt;&lt;object type=&quot;3&quot; unique_id=&quot;13855&quot;&gt;&lt;property id=&quot;20148&quot; value=&quot;5&quot;/&gt;&lt;property id=&quot;20300&quot; value=&quot;Slide 21 - &amp;quot;Examples&amp;quot;&quot;/&gt;&lt;property id=&quot;20307&quot; value=&quot;316&quot;/&gt;&lt;/object&gt;&lt;object type=&quot;3&quot; unique_id=&quot;13856&quot;&gt;&lt;property id=&quot;20148&quot; value=&quot;5&quot;/&gt;&lt;property id=&quot;20300&quot; value=&quot;Slide 23 - &amp;quot;Numerical Accuracy&amp;quot;&quot;/&gt;&lt;property id=&quot;20307&quot; value=&quot;313&quot;/&gt;&lt;/object&gt;&lt;object type=&quot;3&quot; unique_id=&quot;13857&quot;&gt;&lt;property id=&quot;20148&quot; value=&quot;5&quot;/&gt;&lt;property id=&quot;20300&quot; value=&quot;Slide 26&quot;/&gt;&lt;property id=&quot;20307&quot; value=&quot;314&quot;/&gt;&lt;/object&gt;&lt;object type=&quot;3&quot; unique_id=&quot;13889&quot;&gt;&lt;property id=&quot;20148&quot; value=&quot;5&quot;/&gt;&lt;property id=&quot;20300&quot; value=&quot;Slide 29 - &amp;quot;Current MetaNumber Status &amp;quot;&quot;/&gt;&lt;property id=&quot;20307&quot; value=&quot;317&quot;/&gt;&lt;/object&gt;&lt;object type=&quot;3&quot; unique_id=&quot;15011&quot;&gt;&lt;property id=&quot;20148&quot; value=&quot;5&quot;/&gt;&lt;property id=&quot;20300&quot; value=&quot;Slide 30 - &amp;quot;Mathematical Foundations of Networks With Cluster Identification&amp;#x0D;&amp;#x0A;January 13, 2015  -   NIST Colloquium –    Part 2&quot;/&gt;&lt;property id=&quot;20307&quot; value=&quot;319&quot;/&gt;&lt;/object&gt;&lt;object type=&quot;3&quot; unique_id=&quot;15012&quot;&gt;&lt;property id=&quot;20148&quot; value=&quot;5&quot;/&gt;&lt;property id=&quot;20300&quot; value=&quot;Slide 31 - &amp;quot;Consider Two Very Fundamental Problems:&amp;#x0D;&amp;#x0A;The Understanding, Classification, and Analysis of:&amp;quot;&quot;/&gt;&lt;property id=&quot;20307&quot; value=&quot;320&quot;/&gt;&lt;/object&gt;&lt;object type=&quot;3&quot; unique_id=&quot;15013&quot;&gt;&lt;property id=&quot;20148&quot; value=&quot;5&quot;/&gt;&lt;property id=&quot;20300&quot; value=&quot;Slide 32 - &amp;quot;Math Preliminaries&amp;#x0D;&amp;#x0A;Vector Spaces Lie groups and algebras, Markov Transformations&amp;quot;&quot;/&gt;&lt;property id=&quot;20307&quot; value=&quot;321&quot;/&gt;&lt;/object&gt;&lt;object type=&quot;3&quot; unique_id=&quot;15014&quot;&gt;&lt;property id=&quot;20148&quot; value=&quot;5&quot;/&gt;&lt;property id=&quot;20300&quot; value=&quot;Slide 33 - &amp;quot;Information &amp;amp; Entropy &amp;quot;&quot;/&gt;&lt;property id=&quot;20307&quot; value=&quot;322&quot;/&gt;&lt;/object&gt;&lt;object type=&quot;3&quot; unique_id=&quot;15015&quot;&gt;&lt;property id=&quot;20148&quot; value=&quot;5&quot;/&gt;&lt;property id=&quot;20300&quot; value=&quot;Slide 34 - &amp;quot;Markov  Process We Know&amp;quot;&quot;/&gt;&lt;property id=&quot;20307&quot; value=&quot;323&quot;/&gt;&lt;/object&gt;&lt;object type=&quot;3&quot; unique_id=&quot;15016&quot;&gt;&lt;property id=&quot;20148&quot; value=&quot;5&quot;/&gt;&lt;property id=&quot;20300&quot; value=&quot;Slide 35 - &amp;quot;Decomposition of the General Linear Group&amp;quot;&quot;/&gt;&lt;property id=&quot;20307&quot; value=&quot;324&quot;/&gt;&lt;/object&gt;&lt;object type=&quot;3&quot; unique_id=&quot;15017&quot;&gt;&lt;property id=&quot;20148&quot; value=&quot;5&quot;/&gt;&lt;property id=&quot;20300&quot; value=&quot;Slide 36 - &amp;quot;More Specifically: &amp;quot;&quot;/&gt;&lt;property id=&quot;20307&quot; value=&quot;325&quot;/&gt;&lt;/object&gt;&lt;object type=&quot;3&quot; unique_id=&quot;15018&quot;&gt;&lt;property id=&quot;20148&quot; value=&quot;5&quot;/&gt;&lt;property id=&quot;20300&quot; value=&quot;Slide 37 - &amp;quot;The Markov Monoid&amp;quot;&quot;/&gt;&lt;property id=&quot;20307&quot; value=&quot;326&quot;/&gt;&lt;/object&gt;&lt;object type=&quot;3&quot; unique_id=&quot;15019&quot;&gt;&lt;property id=&quot;20148&quot; value=&quot;5&quot;/&gt;&lt;property id=&quot;20300&quot; value=&quot;Slide 38 - &amp;quot;Networks: &amp;#x0D;&amp;#x0A;A Mathematical Foundation &amp;quot;&quot;/&gt;&lt;property id=&quot;20307&quot; value=&quot;327&quot;/&gt;&lt;/object&gt;&lt;object type=&quot;3&quot; unique_id=&quot;15020&quot;&gt;&lt;property id=&quot;20148&quot; value=&quot;5&quot;/&gt;&lt;property id=&quot;20300&quot; value=&quot;Slide 39 - &amp;quot;Networks Defined&amp;quot;&quot;/&gt;&lt;property id=&quot;20307&quot; value=&quot;328&quot;/&gt;&lt;/object&gt;&lt;object type=&quot;3&quot; unique_id=&quot;15021&quot;&gt;&lt;property id=&quot;20148&quot; value=&quot;5&quot;/&gt;&lt;property id=&quot;20300&quot; value=&quot;Slide 40 - &amp;quot;Major Result &amp;#x0D;&amp;#x0A;of our DAPRA Research &amp;quot;&quot;/&gt;&lt;property id=&quot;20307&quot; value=&quot;329&quot;/&gt;&lt;/object&gt;&lt;object type=&quot;3&quot; unique_id=&quot;15022&quot;&gt;&lt;property id=&quot;20148&quot; value=&quot;5&quot;/&gt;&lt;property id=&quot;20300&quot; value=&quot;Slide 41 - &amp;quot;Furthermore, A Static Network Generates Markov Flow “Model” &amp;quot;&quot;/&gt;&lt;property id=&quot;20307&quot; value=&quot;330&quot;/&gt;&lt;/object&gt;&lt;object type=&quot;3&quot; unique_id=&quot;15023&quot;&gt;&lt;property id=&quot;20148&quot; value=&quot;5&quot;/&gt;&lt;property id=&quot;20300&quot; value=&quot;Slide 42 - &amp;quot;Our Previous Results&amp;quot;&quot;/&gt;&lt;property id=&quot;20307&quot; value=&quot;331&quot;/&gt;&lt;/object&gt;&lt;object type=&quot;3&quot; unique_id=&quot;15024&quot;&gt;&lt;property id=&quot;20148&quot; value=&quot;5&quot;/&gt;&lt;property id=&quot;20300&quot; value=&quot;Slide 43 - &amp;quot;Two Critical Remaining Problems:&amp;quot;&quot;/&gt;&lt;property id=&quot;20307&quot; value=&quot;332&quot;/&gt;&lt;/object&gt;&lt;object type=&quot;3&quot; unique_id=&quot;15025&quot;&gt;&lt;property id=&quot;20148&quot; value=&quot;5&quot;/&gt;&lt;property id=&quot;20300&quot; value=&quot;Slide 44 - &amp;quot;Problem 1: &amp;#x0D;&amp;#x0A;An Expansion of the Topology as a Series&amp;quot;&quot;/&gt;&lt;property id=&quot;20307&quot; value=&quot;333&quot;/&gt;&lt;/object&gt;&lt;object type=&quot;3&quot; unique_id=&quot;15026&quot;&gt;&lt;property id=&quot;20148&quot; value=&quot;5&quot;/&gt;&lt;property id=&quot;20300&quot; value=&quot;Slide 45 - &amp;quot;Differences of Successive Orders of Renyi Entropies&amp;quot;&quot;/&gt;&lt;property id=&quot;20307&quot; value=&quot;334&quot;/&gt;&lt;/object&gt;&lt;object type=&quot;3&quot; unique_id=&quot;15027&quot;&gt;&lt;property id=&quot;20148&quot; value=&quot;5&quot;/&gt;&lt;property id=&quot;20300&quot; value=&quot;Slide 46&quot;/&gt;&lt;property id=&quot;20307&quot; value=&quot;335&quot;/&gt;&lt;/object&gt;&lt;object type=&quot;3&quot; unique_id=&quot;15028&quot;&gt;&lt;property id=&quot;20148&quot; value=&quot;5&quot;/&gt;&lt;property id=&quot;20300&quot; value=&quot;Slide 47 - &amp;quot;Problem 2: &amp;#x0D;&amp;#x0A;The Cluster Identification Problem&amp;quot;&quot;/&gt;&lt;property id=&quot;20307&quot; value=&quot;336&quot;/&gt;&lt;/object&gt;&lt;object type=&quot;3&quot; unique_id=&quot;15029&quot;&gt;&lt;property id=&quot;20148&quot; value=&quot;5&quot;/&gt;&lt;property id=&quot;20300&quot; value=&quot;Slide 48 - &amp;quot;Results&amp;quot;&quot;/&gt;&lt;property id=&quot;20307&quot; value=&quot;337&quot;/&gt;&lt;/object&gt;&lt;object type=&quot;3&quot; unique_id=&quot;15030&quot;&gt;&lt;property id=&quot;20148&quot; value=&quot;5&quot;/&gt;&lt;property id=&quot;20300&quot; value=&quot;Slide 49 - &amp;quot;Network Analysis Summary:&amp;quot;&quot;/&gt;&lt;property id=&quot;20307&quot; value=&quot;338&quot;/&gt;&lt;/object&gt;&lt;object type=&quot;3&quot; unique_id=&quot;15031&quot;&gt;&lt;property id=&quot;20148&quot; value=&quot;5&quot;/&gt;&lt;property id=&quot;20300&quot; value=&quot;Slide 50 - &amp;quot;Applications to Simulated Networks&amp;quot;&quot;/&gt;&lt;property id=&quot;20307&quot; value=&quot;339&quot;/&gt;&lt;/object&gt;&lt;object type=&quot;3&quot; unique_id=&quot;15032&quot;&gt;&lt;property id=&quot;20148&quot; value=&quot;5&quot;/&gt;&lt;property id=&quot;20300&quot; value=&quot;Slide 51 - &amp;quot;A network that has a cluster embedded within a cluster gives these eigenvalues:&amp;quot;&quot;/&gt;&lt;property id=&quot;20307&quot; value=&quot;340&quot;/&gt;&lt;/object&gt;&lt;object type=&quot;3&quot; unique_id=&quot;15033&quot;&gt;&lt;property id=&quot;20148&quot; value=&quot;5&quot;/&gt;&lt;property id=&quot;20300&quot; value=&quot;Slide 52 - &amp;quot;Show C and its Eigenvectors:&amp;#x0D;&amp;#x0A;10-Node Cluster Network: 3 clusters&amp;quot;&quot;/&gt;&lt;property id=&quot;20307&quot; value=&quot;341&quot;/&gt;&lt;/object&gt;&lt;object type=&quot;3&quot; unique_id=&quot;15034&quot;&gt;&lt;property id=&quot;20148&quot; value=&quot;5&quot;/&gt;&lt;property id=&quot;20300&quot; value=&quot;Slide 53 - &amp;quot;Eigenvalue analysis summary&amp;quot;&quot;/&gt;&lt;property id=&quot;20307&quot; value=&quot;342&quot;/&gt;&lt;/object&gt;&lt;object type=&quot;3&quot; unique_id=&quot;15035&quot;&gt;&lt;property id=&quot;20148&quot; value=&quot;5&quot;/&gt;&lt;property id=&quot;20300&quot; value=&quot;Slide 54 - &amp;quot;Network 1 Extended Results&amp;quot;&quot;/&gt;&lt;property id=&quot;20307&quot; value=&quot;343&quot;/&gt;&lt;/object&gt;&lt;object type=&quot;3&quot; unique_id=&quot;15036&quot;&gt;&lt;property id=&quot;20148&quot; value=&quot;5&quot;/&gt;&lt;property id=&quot;20300&quot; value=&quot;Slide 55 - &amp;quot;Network 2 (cluster within a cluster)&amp;quot;&quot;/&gt;&lt;property id=&quot;20307&quot; value=&quot;344&quot;/&gt;&lt;/object&gt;&lt;object type=&quot;3&quot; unique_id=&quot;15037&quot;&gt;&lt;property id=&quot;20148&quot; value=&quot;5&quot;/&gt;&lt;property id=&quot;20300&quot; value=&quot;Slide 56 - &amp;quot;New Idea: Could Tabular Data Also be Clustered by Converting it to a Networks?  &amp;quot;&quot;/&gt;&lt;property id=&quot;20307&quot; value=&quot;345&quot;/&gt;&lt;/object&gt;&lt;object type=&quot;3&quot; unique_id=&quot;15038&quot;&gt;&lt;property id=&quot;20148&quot; value=&quot;5&quot;/&gt;&lt;property id=&quot;20300&quot; value=&quot;Slide 57 - &amp;quot;Calculating the elements of Cij&amp;quot;&quot;/&gt;&lt;property id=&quot;20307&quot; value=&quot;346&quot;/&gt;&lt;/object&gt;&lt;object type=&quot;3&quot; unique_id=&quot;15039&quot;&gt;&lt;property id=&quot;20148&quot; value=&quot;5&quot;/&gt;&lt;property id=&quot;20300&quot; value=&quot;Slide 58 - &amp;quot;Testing the procedure&amp;quot;&quot;/&gt;&lt;property id=&quot;20307&quot; value=&quot;347&quot;/&gt;&lt;/object&gt;&lt;object type=&quot;3&quot; unique_id=&quot;15040&quot;&gt;&lt;property id=&quot;20148&quot; value=&quot;5&quot;/&gt;&lt;property id=&quot;20300&quot; value=&quot;Slide 59 - &amp;quot;Strongest connections&amp;quot;&quot;/&gt;&lt;property id=&quot;20307&quot; value=&quot;348&quot;/&gt;&lt;/object&gt;&lt;object type=&quot;3&quot; unique_id=&quot;15041&quot;&gt;&lt;property id=&quot;20148&quot; value=&quot;5&quot;/&gt;&lt;property id=&quot;20300&quot; value=&quot;Slide 60&quot;/&gt;&lt;property id=&quot;20307&quot; value=&quot;349&quot;/&gt;&lt;/object&gt;&lt;object type=&quot;3&quot; unique_id=&quot;15042&quot;&gt;&lt;property id=&quot;20148&quot; value=&quot;5&quot;/&gt;&lt;property id=&quot;20300&quot; value=&quot;Slide 61 - &amp;quot;Current Research Status:&amp;quot;&quot;/&gt;&lt;property id=&quot;20307&quot; value=&quot;350&quot;/&gt;&lt;/object&gt;&lt;object type=&quot;3&quot; unique_id=&quot;15043&quot;&gt;&lt;property id=&quot;20148&quot; value=&quot;5&quot;/&gt;&lt;property id=&quot;20300&quot; value=&quot;Slide 62 - &amp;quot;The Network/Cluster Algorithms with MetaNumber – more linkages:&amp;quot;&quot;/&gt;&lt;property id=&quot;20307&quot; value=&quot;351&quot;/&gt;&lt;/object&gt;&lt;object type=&quot;3&quot; unique_id=&quot;15044&quot;&gt;&lt;property id=&quot;20148&quot; value=&quot;5&quot;/&gt;&lt;property id=&quot;20300&quot; value=&quot;Slide 63 - &amp;quot;&amp;#x0D;&amp;#x0A;I Thank You for this Opportunity &amp;#x0D;&amp;#x0A;&amp;#x0D;&amp;#x0A;I would welcome the opportunity to further discuss and explore both research a&quot;/&gt;&lt;property id=&quot;20307&quot; value=&quot;352&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820</TotalTime>
  <Words>6063</Words>
  <Application>Microsoft Office PowerPoint</Application>
  <PresentationFormat>On-screen Show (4:3)</PresentationFormat>
  <Paragraphs>651</Paragraphs>
  <Slides>63</Slides>
  <Notes>63</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Adjacency</vt:lpstr>
      <vt:lpstr>MetaNumber   A Proposed Numerical Standardization January 13, 2015              NIST Presentation Part 1 of 2 </vt:lpstr>
      <vt:lpstr>PowerPoint Presentation</vt:lpstr>
      <vt:lpstr>MetaNumber Refers to  A Numerical Data Ontology</vt:lpstr>
      <vt:lpstr>Numerical Information (For routine computation, automation, Big Data, &amp; AI)</vt:lpstr>
      <vt:lpstr>The Four Problems  That Led to this Work</vt:lpstr>
      <vt:lpstr>Originating Problem #1: Computation</vt:lpstr>
      <vt:lpstr>The Proposed Solution #1 </vt:lpstr>
      <vt:lpstr>Originating Problem #2: Shared Reference Data</vt:lpstr>
      <vt:lpstr>The Proposed Solution #2 </vt:lpstr>
      <vt:lpstr>Originating Problem #3: Archived Processes &amp; Results</vt:lpstr>
      <vt:lpstr>The Proposed Solution #3</vt:lpstr>
      <vt:lpstr>Originating Problem #4 Personal Units are Needed</vt:lpstr>
      <vt:lpstr>Proposed Solution #4</vt:lpstr>
      <vt:lpstr>MetaNumber is:</vt:lpstr>
      <vt:lpstr>Our Objectives:</vt:lpstr>
      <vt:lpstr>Rational for Unit Standards:</vt:lpstr>
      <vt:lpstr>Unit Names</vt:lpstr>
      <vt:lpstr>Metric (SI) basic units are the Default (with allowed abbreviations) are</vt:lpstr>
      <vt:lpstr>Optional Additional  Fundamental Units</vt:lpstr>
      <vt:lpstr>Common Powers of Units</vt:lpstr>
      <vt:lpstr>Examples</vt:lpstr>
      <vt:lpstr>Rationale for Numerical Accuracy</vt:lpstr>
      <vt:lpstr>Numerical Accuracy</vt:lpstr>
      <vt:lpstr>Rationale for Metadata </vt:lpstr>
      <vt:lpstr>Metadata Rationale (cont.)</vt:lpstr>
      <vt:lpstr>PowerPoint Presentation</vt:lpstr>
      <vt:lpstr>MetaNumber System Implementation </vt:lpstr>
      <vt:lpstr>Computational Environment </vt:lpstr>
      <vt:lpstr>Current MetaNumber Status </vt:lpstr>
      <vt:lpstr>Mathematical Foundations of Networks With Cluster Identification January 13, 2015  -   NIST Colloquium –    Part 2 of 2 </vt:lpstr>
      <vt:lpstr>Consider Two Very Fundamental Problems: The Understanding, Classification, and Analysis of:</vt:lpstr>
      <vt:lpstr>Math Preliminaries Vector Spaces Lie groups and algebras, Markov Transformations</vt:lpstr>
      <vt:lpstr>Information &amp; Entropy </vt:lpstr>
      <vt:lpstr>Markov  Process We Know</vt:lpstr>
      <vt:lpstr>Decomposition of the General Linear Group</vt:lpstr>
      <vt:lpstr>More Specifically: </vt:lpstr>
      <vt:lpstr>The Markov Monoid</vt:lpstr>
      <vt:lpstr>Networks:  A Mathematical Foundation </vt:lpstr>
      <vt:lpstr>Networks Defined</vt:lpstr>
      <vt:lpstr>Major Result  of our DAPRA Research </vt:lpstr>
      <vt:lpstr>Furthermore, A Static Network Generates Markov Flow “Model” </vt:lpstr>
      <vt:lpstr>Our Previous Results</vt:lpstr>
      <vt:lpstr>Two Critical Remaining Problems:</vt:lpstr>
      <vt:lpstr>Problem 1:  An Expansion of the Topology as a Series</vt:lpstr>
      <vt:lpstr>Differences of Successive Orders of Renyi Entropies</vt:lpstr>
      <vt:lpstr>PowerPoint Presentation</vt:lpstr>
      <vt:lpstr>Problem 2:  The Cluster Identification Problem</vt:lpstr>
      <vt:lpstr>Results</vt:lpstr>
      <vt:lpstr>Network Analysis Summary:</vt:lpstr>
      <vt:lpstr>Applications to Simulated Networks</vt:lpstr>
      <vt:lpstr>A network that has a cluster embedded within a cluster gives these eigenvalues:</vt:lpstr>
      <vt:lpstr>Show C and its Eigenvectors: 10-Node Cluster Network: 3 clusters</vt:lpstr>
      <vt:lpstr>Eigenvalue analysis summary</vt:lpstr>
      <vt:lpstr>Network 1 Extended Results</vt:lpstr>
      <vt:lpstr>Network 2 (cluster within a cluster)</vt:lpstr>
      <vt:lpstr>New Idea: Could Tabular Data Also be Clustered by Converting it to a Networks?  </vt:lpstr>
      <vt:lpstr>Calculating the elements of Cij</vt:lpstr>
      <vt:lpstr>Testing the procedure</vt:lpstr>
      <vt:lpstr>Strongest connections</vt:lpstr>
      <vt:lpstr>PowerPoint Presentation</vt:lpstr>
      <vt:lpstr>Current Research Status:</vt:lpstr>
      <vt:lpstr>The Network/Cluster Algorithms with MetaNumber – more linkages:</vt:lpstr>
      <vt:lpstr> I Thank You for this Opportunity   I would welcome the opportunity to further discuss and explore both research areas with NIST scientists. </vt:lpstr>
    </vt:vector>
  </TitlesOfParts>
  <Company>University of South Carolina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MetaNumber ™ (MN)   Version1.1 -  2014.09.25  A Proposed Universal Numerical Standardization</dc:title>
  <dc:creator>Joseph Johnson</dc:creator>
  <cp:lastModifiedBy>Joseph Johnson</cp:lastModifiedBy>
  <cp:revision>120</cp:revision>
  <cp:lastPrinted>2014-12-26T21:30:43Z</cp:lastPrinted>
  <dcterms:created xsi:type="dcterms:W3CDTF">2014-09-26T22:28:10Z</dcterms:created>
  <dcterms:modified xsi:type="dcterms:W3CDTF">2015-01-07T18:02:02Z</dcterms:modified>
</cp:coreProperties>
</file>