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71" r:id="rId4"/>
    <p:sldId id="304" r:id="rId5"/>
    <p:sldId id="273" r:id="rId6"/>
    <p:sldId id="274" r:id="rId7"/>
    <p:sldId id="258" r:id="rId8"/>
    <p:sldId id="293" r:id="rId9"/>
    <p:sldId id="260" r:id="rId10"/>
    <p:sldId id="282" r:id="rId11"/>
    <p:sldId id="283" r:id="rId12"/>
    <p:sldId id="284" r:id="rId13"/>
    <p:sldId id="292" r:id="rId14"/>
    <p:sldId id="285" r:id="rId15"/>
    <p:sldId id="286" r:id="rId16"/>
    <p:sldId id="287" r:id="rId17"/>
    <p:sldId id="288" r:id="rId18"/>
    <p:sldId id="294" r:id="rId19"/>
    <p:sldId id="296" r:id="rId20"/>
    <p:sldId id="297" r:id="rId21"/>
    <p:sldId id="266" r:id="rId22"/>
    <p:sldId id="267" r:id="rId23"/>
    <p:sldId id="272" r:id="rId24"/>
    <p:sldId id="261" r:id="rId25"/>
    <p:sldId id="262" r:id="rId26"/>
    <p:sldId id="269" r:id="rId27"/>
    <p:sldId id="270" r:id="rId28"/>
    <p:sldId id="281" r:id="rId29"/>
    <p:sldId id="280" r:id="rId30"/>
    <p:sldId id="268" r:id="rId31"/>
    <p:sldId id="263" r:id="rId32"/>
    <p:sldId id="289" r:id="rId33"/>
    <p:sldId id="290" r:id="rId34"/>
    <p:sldId id="291" r:id="rId35"/>
    <p:sldId id="300" r:id="rId36"/>
    <p:sldId id="298" r:id="rId37"/>
    <p:sldId id="299" r:id="rId38"/>
    <p:sldId id="276" r:id="rId39"/>
    <p:sldId id="303" r:id="rId40"/>
    <p:sldId id="275" r:id="rId41"/>
    <p:sldId id="277" r:id="rId42"/>
    <p:sldId id="278" r:id="rId43"/>
    <p:sldId id="279" r:id="rId44"/>
    <p:sldId id="259" r:id="rId45"/>
    <p:sldId id="295" r:id="rId46"/>
    <p:sldId id="302" r:id="rId47"/>
    <p:sldId id="301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0000FF"/>
    <a:srgbClr val="800080"/>
    <a:srgbClr val="AAE5EB"/>
    <a:srgbClr val="FFEEED"/>
    <a:srgbClr val="CCCCCC"/>
    <a:srgbClr val="FFFFFF"/>
    <a:srgbClr val="66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-1024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6B22A-D469-9946-8FF8-6B1DCBB4D566}" type="datetimeFigureOut">
              <a:rPr lang="en-US" smtClean="0"/>
              <a:t>7/21/16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9448A-6774-2848-AD1B-31CB28844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68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YARN is resource manager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9448A-6774-2848-AD1B-31CB28844B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5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9448A-6774-2848-AD1B-31CB28844B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1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6413-97CB-5C45-8F68-2BED69C633D9}" type="datetimeFigureOut">
              <a:rPr lang="en-US" smtClean="0"/>
              <a:t>7/21/16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BF4-533A-D540-A553-43BD5D39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6413-97CB-5C45-8F68-2BED69C633D9}" type="datetimeFigureOut">
              <a:rPr lang="en-US" smtClean="0"/>
              <a:t>7/21/16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BF4-533A-D540-A553-43BD5D39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6413-97CB-5C45-8F68-2BED69C633D9}" type="datetimeFigureOut">
              <a:rPr lang="en-US" smtClean="0"/>
              <a:t>7/21/16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BF4-533A-D540-A553-43BD5D39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0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6413-97CB-5C45-8F68-2BED69C633D9}" type="datetimeFigureOut">
              <a:rPr lang="en-US" smtClean="0"/>
              <a:t>7/21/16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BF4-533A-D540-A553-43BD5D39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6413-97CB-5C45-8F68-2BED69C633D9}" type="datetimeFigureOut">
              <a:rPr lang="en-US" smtClean="0"/>
              <a:t>7/21/16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BF4-533A-D540-A553-43BD5D39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6413-97CB-5C45-8F68-2BED69C633D9}" type="datetimeFigureOut">
              <a:rPr lang="en-US" smtClean="0"/>
              <a:t>7/21/16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BF4-533A-D540-A553-43BD5D39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1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6413-97CB-5C45-8F68-2BED69C633D9}" type="datetimeFigureOut">
              <a:rPr lang="en-US" smtClean="0"/>
              <a:t>7/21/16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BF4-533A-D540-A553-43BD5D39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2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6413-97CB-5C45-8F68-2BED69C633D9}" type="datetimeFigureOut">
              <a:rPr lang="en-US" smtClean="0"/>
              <a:t>7/21/16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BF4-533A-D540-A553-43BD5D39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9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6413-97CB-5C45-8F68-2BED69C633D9}" type="datetimeFigureOut">
              <a:rPr lang="en-US" smtClean="0"/>
              <a:t>7/21/16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BF4-533A-D540-A553-43BD5D39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0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6413-97CB-5C45-8F68-2BED69C633D9}" type="datetimeFigureOut">
              <a:rPr lang="en-US" smtClean="0"/>
              <a:t>7/21/16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BF4-533A-D540-A553-43BD5D39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6413-97CB-5C45-8F68-2BED69C633D9}" type="datetimeFigureOut">
              <a:rPr lang="en-US" smtClean="0"/>
              <a:t>7/21/16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BF4-533A-D540-A553-43BD5D39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8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A6413-97CB-5C45-8F68-2BED69C633D9}" type="datetimeFigureOut">
              <a:rPr lang="en-US" smtClean="0"/>
              <a:t>7/21/16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6CBF4-533A-D540-A553-43BD5D39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8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arxiv.org/pdf/1403.1528.pdf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Apache </a:t>
            </a:r>
            <a:r>
              <a:rPr lang="en-US" dirty="0" err="1" smtClean="0"/>
              <a:t>Hadoop</a:t>
            </a:r>
            <a:r>
              <a:rPr lang="en-US" dirty="0" smtClean="0"/>
              <a:t> and Spark: Introduction</a:t>
            </a:r>
            <a:br>
              <a:rPr lang="en-US" dirty="0" smtClean="0"/>
            </a:br>
            <a:r>
              <a:rPr lang="en-US" dirty="0" smtClean="0"/>
              <a:t>and Use Cases for Data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Afzal Godil</a:t>
            </a:r>
          </a:p>
          <a:p>
            <a:r>
              <a:rPr lang="en-US" dirty="0" smtClean="0"/>
              <a:t>Information Access Division, ITL, NIST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62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Hadoop</a:t>
            </a:r>
            <a:r>
              <a:rPr lang="en-US" sz="3600" dirty="0" smtClean="0"/>
              <a:t> HDFS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713"/>
            <a:ext cx="8229600" cy="4895961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Hadoop</a:t>
            </a:r>
            <a:r>
              <a:rPr lang="en-US" sz="2000" dirty="0" smtClean="0"/>
              <a:t> distributed File System (based on Google File System (GFS) paper, 2004)</a:t>
            </a:r>
          </a:p>
          <a:p>
            <a:pPr lvl="1"/>
            <a:r>
              <a:rPr lang="en-US" sz="2000" dirty="0" smtClean="0"/>
              <a:t>Serves as the distributed file system for most tools in the </a:t>
            </a:r>
            <a:r>
              <a:rPr lang="en-US" sz="2000" dirty="0" err="1" smtClean="0"/>
              <a:t>Hadoop</a:t>
            </a:r>
            <a:r>
              <a:rPr lang="en-US" sz="2000" dirty="0" smtClean="0"/>
              <a:t> ecosystem</a:t>
            </a:r>
          </a:p>
          <a:p>
            <a:pPr lvl="1"/>
            <a:r>
              <a:rPr lang="en-US" sz="2000" dirty="0" smtClean="0"/>
              <a:t>Scalability for large data sets </a:t>
            </a:r>
          </a:p>
          <a:p>
            <a:pPr lvl="1"/>
            <a:r>
              <a:rPr lang="en-US" sz="2000" dirty="0" smtClean="0"/>
              <a:t>Reliability to cope with hardware failures </a:t>
            </a:r>
          </a:p>
          <a:p>
            <a:r>
              <a:rPr lang="en-US" sz="2000" dirty="0" smtClean="0"/>
              <a:t>HDFS good for:</a:t>
            </a:r>
          </a:p>
          <a:p>
            <a:pPr lvl="1"/>
            <a:r>
              <a:rPr lang="en-US" sz="2000" dirty="0" smtClean="0"/>
              <a:t>Large files</a:t>
            </a:r>
          </a:p>
          <a:p>
            <a:pPr lvl="1"/>
            <a:r>
              <a:rPr lang="en-US" sz="2000" dirty="0" smtClean="0"/>
              <a:t>Streaming data</a:t>
            </a:r>
          </a:p>
          <a:p>
            <a:r>
              <a:rPr lang="en-US" sz="2000" dirty="0" smtClean="0"/>
              <a:t>Not good for:</a:t>
            </a:r>
          </a:p>
          <a:p>
            <a:pPr lvl="1"/>
            <a:r>
              <a:rPr lang="en-US" sz="2000" dirty="0" smtClean="0"/>
              <a:t>Lots of small files</a:t>
            </a:r>
          </a:p>
          <a:p>
            <a:pPr lvl="1"/>
            <a:r>
              <a:rPr lang="en-US" sz="2000" dirty="0" smtClean="0"/>
              <a:t>Random access to files</a:t>
            </a:r>
          </a:p>
          <a:p>
            <a:pPr lvl="1"/>
            <a:r>
              <a:rPr lang="en-US" sz="2000" dirty="0" smtClean="0"/>
              <a:t>Low latency access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28728" y="4825664"/>
            <a:ext cx="415807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ingle </a:t>
            </a:r>
            <a:r>
              <a:rPr lang="en-US" dirty="0" err="1" smtClean="0">
                <a:solidFill>
                  <a:schemeClr val="tx1"/>
                </a:solidFill>
              </a:rPr>
              <a:t>Hadoop</a:t>
            </a:r>
            <a:r>
              <a:rPr lang="en-US" dirty="0" smtClean="0">
                <a:solidFill>
                  <a:schemeClr val="tx1"/>
                </a:solidFill>
              </a:rPr>
              <a:t> cluster with 5000 servers and 250 petabytes of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8029378" y="4588501"/>
            <a:ext cx="314074" cy="28678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2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Design of </a:t>
            </a:r>
            <a:r>
              <a:rPr lang="en-US" sz="3200" dirty="0" err="1" smtClean="0"/>
              <a:t>Hadoop</a:t>
            </a:r>
            <a:r>
              <a:rPr lang="en-US" sz="3200" dirty="0" smtClean="0"/>
              <a:t> Distributed File System (HDFS)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Master-Slave design</a:t>
            </a:r>
          </a:p>
          <a:p>
            <a:r>
              <a:rPr lang="en-US" sz="2800" dirty="0" smtClean="0"/>
              <a:t>Master Node</a:t>
            </a:r>
          </a:p>
          <a:p>
            <a:pPr lvl="1"/>
            <a:r>
              <a:rPr lang="en-US" dirty="0" smtClean="0"/>
              <a:t>Single NameNode for managing metadata</a:t>
            </a:r>
          </a:p>
          <a:p>
            <a:r>
              <a:rPr lang="en-US" sz="2800" dirty="0" smtClean="0"/>
              <a:t>Slave Nodes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err="1" smtClean="0"/>
              <a:t>DataNodes</a:t>
            </a:r>
            <a:r>
              <a:rPr lang="en-US" dirty="0" smtClean="0"/>
              <a:t> for storing data</a:t>
            </a:r>
          </a:p>
          <a:p>
            <a:r>
              <a:rPr lang="en-US" sz="2800" dirty="0" smtClean="0"/>
              <a:t>Other</a:t>
            </a:r>
          </a:p>
          <a:p>
            <a:pPr lvl="1"/>
            <a:r>
              <a:rPr lang="en-US" dirty="0" smtClean="0"/>
              <a:t>Secondary NameNode as a backup</a:t>
            </a:r>
          </a:p>
        </p:txBody>
      </p:sp>
    </p:spTree>
    <p:extLst>
      <p:ext uri="{BB962C8B-B14F-4D97-AF65-F5344CB8AC3E}">
        <p14:creationId xmlns:p14="http://schemas.microsoft.com/office/powerpoint/2010/main" val="3552741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HDFS Architecture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639165" y="2144032"/>
            <a:ext cx="1242642" cy="8671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NameNode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8503" y="3577939"/>
            <a:ext cx="1365541" cy="4847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DataNode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8503" y="4467777"/>
            <a:ext cx="1365541" cy="4847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DataNode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22031" y="4467777"/>
            <a:ext cx="1365541" cy="4847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DataNode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40197" y="4522402"/>
            <a:ext cx="1365541" cy="4847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DataNode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65190" y="3580121"/>
            <a:ext cx="1365541" cy="4847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DataNode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65190" y="4522402"/>
            <a:ext cx="1365541" cy="4847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DataNode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068794" y="3011204"/>
            <a:ext cx="2068793" cy="5667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639165" y="3011204"/>
            <a:ext cx="498423" cy="5667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137587" y="3011204"/>
            <a:ext cx="2423835" cy="5667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137587" y="3011204"/>
            <a:ext cx="744220" cy="5689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068794" y="3013386"/>
            <a:ext cx="2118779" cy="14543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187573" y="3013386"/>
            <a:ext cx="2373849" cy="15090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9" idx="0"/>
          </p:cNvCxnSpPr>
          <p:nvPr/>
        </p:nvCxnSpPr>
        <p:spPr>
          <a:xfrm flipH="1">
            <a:off x="3504802" y="3013386"/>
            <a:ext cx="682770" cy="14543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822031" y="3577939"/>
            <a:ext cx="1365541" cy="4847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DataNode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187573" y="3013386"/>
            <a:ext cx="694234" cy="15090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440197" y="3577939"/>
            <a:ext cx="1365541" cy="4847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DataNode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05738" y="2144032"/>
            <a:ext cx="1242642" cy="8671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Secondary NameNode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endCxn id="39" idx="1"/>
          </p:cNvCxnSpPr>
          <p:nvPr/>
        </p:nvCxnSpPr>
        <p:spPr>
          <a:xfrm>
            <a:off x="4881807" y="2577618"/>
            <a:ext cx="92393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Snip Same Side Corner Rectangle 43"/>
          <p:cNvSpPr/>
          <p:nvPr/>
        </p:nvSpPr>
        <p:spPr>
          <a:xfrm>
            <a:off x="1085605" y="2194010"/>
            <a:ext cx="1283608" cy="819376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Client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>
            <a:endCxn id="4" idx="1"/>
          </p:cNvCxnSpPr>
          <p:nvPr/>
        </p:nvCxnSpPr>
        <p:spPr>
          <a:xfrm>
            <a:off x="2369213" y="2577618"/>
            <a:ext cx="12699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698873" y="5403466"/>
            <a:ext cx="224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Heartbeat, </a:t>
            </a:r>
            <a:r>
              <a:rPr lang="en-US" dirty="0" err="1" smtClean="0"/>
              <a:t>Cmd</a:t>
            </a:r>
            <a:r>
              <a:rPr lang="en-US" dirty="0" smtClean="0"/>
              <a:t>, Data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770307" y="5585408"/>
            <a:ext cx="99806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28567" y="1417638"/>
            <a:ext cx="6855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NameNode</a:t>
            </a:r>
            <a:r>
              <a:rPr lang="en-US" dirty="0" smtClean="0"/>
              <a:t> keeps the metadata, the name, location and directory</a:t>
            </a:r>
          </a:p>
          <a:p>
            <a:r>
              <a:rPr lang="en-US" b="1" dirty="0" smtClean="0"/>
              <a:t>DataNode</a:t>
            </a:r>
            <a:r>
              <a:rPr lang="en-US" dirty="0" smtClean="0"/>
              <a:t> provide storage for blocks of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4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77" y="247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HDFS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021000" y="1891391"/>
            <a:ext cx="1024155" cy="4711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5155" y="1891391"/>
            <a:ext cx="675943" cy="471141"/>
          </a:xfrm>
          <a:prstGeom prst="rect">
            <a:avLst/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21098" y="1891391"/>
            <a:ext cx="675943" cy="471141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97041" y="1893572"/>
            <a:ext cx="675943" cy="471141"/>
          </a:xfrm>
          <a:prstGeom prst="rect">
            <a:avLst/>
          </a:prstGeom>
          <a:solidFill>
            <a:srgbClr val="9966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72984" y="1895753"/>
            <a:ext cx="675943" cy="471141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B4</a:t>
            </a:r>
            <a:endParaRPr lang="en-US" dirty="0"/>
          </a:p>
        </p:txBody>
      </p:sp>
      <p:sp>
        <p:nvSpPr>
          <p:cNvPr id="10" name="Snip Same Side Corner Rectangle 9"/>
          <p:cNvSpPr/>
          <p:nvPr/>
        </p:nvSpPr>
        <p:spPr>
          <a:xfrm>
            <a:off x="832977" y="2867813"/>
            <a:ext cx="1604510" cy="1106157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24577" y="3377457"/>
            <a:ext cx="675943" cy="471141"/>
          </a:xfrm>
          <a:prstGeom prst="rect">
            <a:avLst/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13" name="Snip Same Side Corner Rectangle 12"/>
          <p:cNvSpPr/>
          <p:nvPr/>
        </p:nvSpPr>
        <p:spPr>
          <a:xfrm>
            <a:off x="2792529" y="2867813"/>
            <a:ext cx="1604510" cy="1106157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4" name="Snip Same Side Corner Rectangle 13"/>
          <p:cNvSpPr/>
          <p:nvPr/>
        </p:nvSpPr>
        <p:spPr>
          <a:xfrm>
            <a:off x="4685991" y="2867813"/>
            <a:ext cx="1604510" cy="1106157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245347" y="3379638"/>
            <a:ext cx="675943" cy="471141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17" name="Snip Same Side Corner Rectangle 16"/>
          <p:cNvSpPr/>
          <p:nvPr/>
        </p:nvSpPr>
        <p:spPr>
          <a:xfrm>
            <a:off x="832977" y="4126370"/>
            <a:ext cx="1604510" cy="1106157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352916" y="4301436"/>
            <a:ext cx="675943" cy="471141"/>
          </a:xfrm>
          <a:prstGeom prst="rect">
            <a:avLst/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19" name="Snip Same Side Corner Rectangle 18"/>
          <p:cNvSpPr/>
          <p:nvPr/>
        </p:nvSpPr>
        <p:spPr>
          <a:xfrm>
            <a:off x="2792529" y="4126370"/>
            <a:ext cx="1604510" cy="1106157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0" name="Snip Same Side Corner Rectangle 19"/>
          <p:cNvSpPr/>
          <p:nvPr/>
        </p:nvSpPr>
        <p:spPr>
          <a:xfrm>
            <a:off x="4685991" y="4126370"/>
            <a:ext cx="1604510" cy="1106157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072982" y="4644454"/>
            <a:ext cx="675943" cy="471141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92625" y="4644454"/>
            <a:ext cx="675943" cy="471141"/>
          </a:xfrm>
          <a:prstGeom prst="rect">
            <a:avLst/>
          </a:prstGeom>
          <a:solidFill>
            <a:srgbClr val="9966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23" name="Snip Same Side Corner Rectangle 22"/>
          <p:cNvSpPr/>
          <p:nvPr/>
        </p:nvSpPr>
        <p:spPr>
          <a:xfrm>
            <a:off x="832977" y="5382461"/>
            <a:ext cx="1604510" cy="1106157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5" name="Snip Same Side Corner Rectangle 24"/>
          <p:cNvSpPr/>
          <p:nvPr/>
        </p:nvSpPr>
        <p:spPr>
          <a:xfrm>
            <a:off x="2792529" y="5382461"/>
            <a:ext cx="1604510" cy="1106157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6" name="Snip Same Side Corner Rectangle 25"/>
          <p:cNvSpPr/>
          <p:nvPr/>
        </p:nvSpPr>
        <p:spPr>
          <a:xfrm>
            <a:off x="4685991" y="5382461"/>
            <a:ext cx="1604510" cy="1106157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285797" y="5894286"/>
            <a:ext cx="675943" cy="471141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B4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197553" y="5898648"/>
            <a:ext cx="675943" cy="471141"/>
          </a:xfrm>
          <a:prstGeom prst="rect">
            <a:avLst/>
          </a:prstGeom>
          <a:solidFill>
            <a:srgbClr val="9966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211209" y="4635729"/>
            <a:ext cx="675943" cy="471141"/>
          </a:xfrm>
          <a:prstGeom prst="rect">
            <a:avLst/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129793" y="3379638"/>
            <a:ext cx="675943" cy="471141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B4</a:t>
            </a:r>
            <a:endParaRPr lang="en-US" dirty="0"/>
          </a:p>
        </p:txBody>
      </p:sp>
      <p:sp>
        <p:nvSpPr>
          <p:cNvPr id="33" name="Snip Same Side Corner Rectangle 32"/>
          <p:cNvSpPr/>
          <p:nvPr/>
        </p:nvSpPr>
        <p:spPr>
          <a:xfrm>
            <a:off x="6570437" y="2867813"/>
            <a:ext cx="1604510" cy="1106157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4" name="Snip Same Side Corner Rectangle 33"/>
          <p:cNvSpPr/>
          <p:nvPr/>
        </p:nvSpPr>
        <p:spPr>
          <a:xfrm>
            <a:off x="6563609" y="4126370"/>
            <a:ext cx="1604510" cy="1106157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5" name="Snip Same Side Corner Rectangle 34"/>
          <p:cNvSpPr/>
          <p:nvPr/>
        </p:nvSpPr>
        <p:spPr>
          <a:xfrm>
            <a:off x="6563609" y="5384642"/>
            <a:ext cx="1604510" cy="1106157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014239" y="3379638"/>
            <a:ext cx="675943" cy="471141"/>
          </a:xfrm>
          <a:prstGeom prst="rect">
            <a:avLst/>
          </a:prstGeom>
          <a:solidFill>
            <a:srgbClr val="9966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014239" y="4635729"/>
            <a:ext cx="675943" cy="471141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B4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014239" y="5900544"/>
            <a:ext cx="675943" cy="471141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129793" y="5894001"/>
            <a:ext cx="675943" cy="471141"/>
          </a:xfrm>
          <a:prstGeom prst="rect">
            <a:avLst/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358713" y="1119813"/>
            <a:ext cx="487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happens; if node(s) fail?</a:t>
            </a:r>
          </a:p>
          <a:p>
            <a:r>
              <a:rPr lang="en-US" dirty="0" smtClean="0"/>
              <a:t>Replication of Blocks for fault tolerance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2792529" y="2389845"/>
            <a:ext cx="481223" cy="35506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298298" y="2403501"/>
            <a:ext cx="75102" cy="35506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3921290" y="2417157"/>
            <a:ext cx="28405" cy="35506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629182" y="2366894"/>
            <a:ext cx="500611" cy="27995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68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HDFS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HDFS files are divided into blocks</a:t>
            </a:r>
          </a:p>
          <a:p>
            <a:pPr lvl="1"/>
            <a:r>
              <a:rPr lang="en-US" sz="2600" dirty="0" smtClean="0"/>
              <a:t>It</a:t>
            </a:r>
            <a:r>
              <a:rPr lang="fr-FR" sz="2600" dirty="0" smtClean="0"/>
              <a:t>’</a:t>
            </a:r>
            <a:r>
              <a:rPr lang="en-US" sz="2600" dirty="0" smtClean="0"/>
              <a:t>s the basic unit of read/write </a:t>
            </a:r>
          </a:p>
          <a:p>
            <a:pPr lvl="1"/>
            <a:r>
              <a:rPr lang="en-US" sz="2600" dirty="0" smtClean="0"/>
              <a:t>Default size is 64MB, could be larger (128MB)</a:t>
            </a:r>
          </a:p>
          <a:p>
            <a:pPr lvl="1"/>
            <a:r>
              <a:rPr lang="en-US" sz="2600" dirty="0" smtClean="0"/>
              <a:t>Hence makes HDFS good for storing larger files</a:t>
            </a:r>
          </a:p>
          <a:p>
            <a:r>
              <a:rPr lang="en-US" sz="2600" dirty="0" smtClean="0"/>
              <a:t>HDFS blocks are replicated multiple times</a:t>
            </a:r>
          </a:p>
          <a:p>
            <a:pPr lvl="1"/>
            <a:r>
              <a:rPr lang="en-US" sz="2600" dirty="0" smtClean="0"/>
              <a:t>One block stored at multiple location, also at different racks (usually 3 times)</a:t>
            </a:r>
          </a:p>
          <a:p>
            <a:pPr lvl="1"/>
            <a:r>
              <a:rPr lang="en-US" sz="2600" dirty="0" smtClean="0"/>
              <a:t>This makes HDFS storage fault tolerant and faster to read</a:t>
            </a:r>
          </a:p>
        </p:txBody>
      </p:sp>
    </p:spTree>
    <p:extLst>
      <p:ext uri="{BB962C8B-B14F-4D97-AF65-F5344CB8AC3E}">
        <p14:creationId xmlns:p14="http://schemas.microsoft.com/office/powerpoint/2010/main" val="1433829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Few HDFS Shell commands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 smtClean="0"/>
              <a:t>Create a directory in HDFS</a:t>
            </a:r>
          </a:p>
          <a:p>
            <a:r>
              <a:rPr lang="en-US" sz="2200" dirty="0" err="1" smtClean="0">
                <a:solidFill>
                  <a:srgbClr val="3366FF"/>
                </a:solidFill>
              </a:rPr>
              <a:t>hadoop</a:t>
            </a:r>
            <a:r>
              <a:rPr lang="en-US" sz="2200" dirty="0" smtClean="0">
                <a:solidFill>
                  <a:srgbClr val="3366FF"/>
                </a:solidFill>
              </a:rPr>
              <a:t> </a:t>
            </a:r>
            <a:r>
              <a:rPr lang="en-US" sz="2200" dirty="0" err="1" smtClean="0">
                <a:solidFill>
                  <a:srgbClr val="3366FF"/>
                </a:solidFill>
              </a:rPr>
              <a:t>fs</a:t>
            </a:r>
            <a:r>
              <a:rPr lang="en-US" sz="2200" dirty="0" smtClean="0">
                <a:solidFill>
                  <a:srgbClr val="3366FF"/>
                </a:solidFill>
              </a:rPr>
              <a:t> -</a:t>
            </a:r>
            <a:r>
              <a:rPr lang="en-US" sz="2200" dirty="0" err="1" smtClean="0">
                <a:solidFill>
                  <a:srgbClr val="3366FF"/>
                </a:solidFill>
              </a:rPr>
              <a:t>mkdir</a:t>
            </a:r>
            <a:r>
              <a:rPr lang="en-US" sz="2200" dirty="0" smtClean="0">
                <a:solidFill>
                  <a:srgbClr val="3366FF"/>
                </a:solidFill>
              </a:rPr>
              <a:t> /user/</a:t>
            </a:r>
            <a:r>
              <a:rPr lang="en-US" sz="2200" dirty="0" err="1" smtClean="0">
                <a:solidFill>
                  <a:srgbClr val="3366FF"/>
                </a:solidFill>
              </a:rPr>
              <a:t>godil</a:t>
            </a:r>
            <a:r>
              <a:rPr lang="en-US" sz="2200" dirty="0" smtClean="0">
                <a:solidFill>
                  <a:srgbClr val="3366FF"/>
                </a:solidFill>
              </a:rPr>
              <a:t>/dir1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List the content of a directory</a:t>
            </a:r>
          </a:p>
          <a:p>
            <a:r>
              <a:rPr lang="en-US" sz="2200" dirty="0" err="1" smtClean="0">
                <a:solidFill>
                  <a:srgbClr val="3366FF"/>
                </a:solidFill>
              </a:rPr>
              <a:t>hadoop</a:t>
            </a:r>
            <a:r>
              <a:rPr lang="en-US" sz="2200" dirty="0" smtClean="0">
                <a:solidFill>
                  <a:srgbClr val="3366FF"/>
                </a:solidFill>
              </a:rPr>
              <a:t> </a:t>
            </a:r>
            <a:r>
              <a:rPr lang="en-US" sz="2200" dirty="0" err="1" smtClean="0">
                <a:solidFill>
                  <a:srgbClr val="3366FF"/>
                </a:solidFill>
              </a:rPr>
              <a:t>fs</a:t>
            </a:r>
            <a:r>
              <a:rPr lang="en-US" sz="2200" dirty="0" smtClean="0">
                <a:solidFill>
                  <a:srgbClr val="3366FF"/>
                </a:solidFill>
              </a:rPr>
              <a:t> -</a:t>
            </a:r>
            <a:r>
              <a:rPr lang="en-US" sz="2200" dirty="0" err="1" smtClean="0">
                <a:solidFill>
                  <a:srgbClr val="3366FF"/>
                </a:solidFill>
              </a:rPr>
              <a:t>ls</a:t>
            </a:r>
            <a:r>
              <a:rPr lang="en-US" sz="2200" dirty="0" smtClean="0">
                <a:solidFill>
                  <a:srgbClr val="3366FF"/>
                </a:solidFill>
              </a:rPr>
              <a:t> /user/</a:t>
            </a:r>
            <a:r>
              <a:rPr lang="en-US" sz="2200" dirty="0" err="1" smtClean="0">
                <a:solidFill>
                  <a:srgbClr val="3366FF"/>
                </a:solidFill>
              </a:rPr>
              <a:t>godil</a:t>
            </a:r>
            <a:endParaRPr lang="en-US" sz="2200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Upload and download a file in HDFS</a:t>
            </a:r>
          </a:p>
          <a:p>
            <a:r>
              <a:rPr lang="en-US" sz="2200" dirty="0" err="1" smtClean="0">
                <a:solidFill>
                  <a:srgbClr val="3366FF"/>
                </a:solidFill>
              </a:rPr>
              <a:t>hadoop</a:t>
            </a:r>
            <a:r>
              <a:rPr lang="en-US" sz="2200" dirty="0" smtClean="0">
                <a:solidFill>
                  <a:srgbClr val="3366FF"/>
                </a:solidFill>
              </a:rPr>
              <a:t> fs -put /home/</a:t>
            </a:r>
            <a:r>
              <a:rPr lang="en-US" sz="2200" dirty="0" err="1" smtClean="0">
                <a:solidFill>
                  <a:srgbClr val="3366FF"/>
                </a:solidFill>
              </a:rPr>
              <a:t>godil</a:t>
            </a:r>
            <a:r>
              <a:rPr lang="en-US" sz="2200" dirty="0" smtClean="0">
                <a:solidFill>
                  <a:srgbClr val="3366FF"/>
                </a:solidFill>
              </a:rPr>
              <a:t>/file.txt    /user/</a:t>
            </a:r>
            <a:r>
              <a:rPr lang="en-US" sz="2200" dirty="0" err="1" smtClean="0">
                <a:solidFill>
                  <a:srgbClr val="3366FF"/>
                </a:solidFill>
              </a:rPr>
              <a:t>godil</a:t>
            </a:r>
            <a:r>
              <a:rPr lang="en-US" sz="2200" dirty="0" smtClean="0">
                <a:solidFill>
                  <a:srgbClr val="3366FF"/>
                </a:solidFill>
              </a:rPr>
              <a:t>/</a:t>
            </a:r>
            <a:r>
              <a:rPr lang="en-US" sz="2200" dirty="0" err="1" smtClean="0">
                <a:solidFill>
                  <a:srgbClr val="3366FF"/>
                </a:solidFill>
              </a:rPr>
              <a:t>datadir</a:t>
            </a:r>
            <a:r>
              <a:rPr lang="en-US" sz="2200" dirty="0" smtClean="0">
                <a:solidFill>
                  <a:srgbClr val="3366FF"/>
                </a:solidFill>
              </a:rPr>
              <a:t>/</a:t>
            </a:r>
          </a:p>
          <a:p>
            <a:r>
              <a:rPr lang="en-US" sz="2200" dirty="0" err="1" smtClean="0">
                <a:solidFill>
                  <a:srgbClr val="3366FF"/>
                </a:solidFill>
              </a:rPr>
              <a:t>hadoop</a:t>
            </a:r>
            <a:r>
              <a:rPr lang="en-US" sz="2200" dirty="0" smtClean="0">
                <a:solidFill>
                  <a:srgbClr val="3366FF"/>
                </a:solidFill>
              </a:rPr>
              <a:t> fs -get /user/</a:t>
            </a:r>
            <a:r>
              <a:rPr lang="en-US" sz="2200" dirty="0" err="1" smtClean="0">
                <a:solidFill>
                  <a:srgbClr val="3366FF"/>
                </a:solidFill>
              </a:rPr>
              <a:t>godil</a:t>
            </a:r>
            <a:r>
              <a:rPr lang="en-US" sz="2200" dirty="0" smtClean="0">
                <a:solidFill>
                  <a:srgbClr val="3366FF"/>
                </a:solidFill>
              </a:rPr>
              <a:t>/</a:t>
            </a:r>
            <a:r>
              <a:rPr lang="en-US" sz="2200" dirty="0" err="1" smtClean="0">
                <a:solidFill>
                  <a:srgbClr val="3366FF"/>
                </a:solidFill>
              </a:rPr>
              <a:t>datadir</a:t>
            </a:r>
            <a:r>
              <a:rPr lang="en-US" sz="2200" dirty="0" smtClean="0">
                <a:solidFill>
                  <a:srgbClr val="3366FF"/>
                </a:solidFill>
              </a:rPr>
              <a:t>/file.txt   /home/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Look at the content of a file</a:t>
            </a:r>
            <a:endParaRPr lang="en-US" sz="2200" dirty="0"/>
          </a:p>
          <a:p>
            <a:r>
              <a:rPr lang="en-US" sz="2200" dirty="0" err="1" smtClean="0">
                <a:solidFill>
                  <a:srgbClr val="3366FF"/>
                </a:solidFill>
              </a:rPr>
              <a:t>Hadoop</a:t>
            </a:r>
            <a:r>
              <a:rPr lang="en-US" sz="2200" dirty="0" smtClean="0">
                <a:solidFill>
                  <a:srgbClr val="3366FF"/>
                </a:solidFill>
              </a:rPr>
              <a:t> </a:t>
            </a:r>
            <a:r>
              <a:rPr lang="en-US" sz="2200" dirty="0" err="1" smtClean="0">
                <a:solidFill>
                  <a:srgbClr val="3366FF"/>
                </a:solidFill>
              </a:rPr>
              <a:t>fs</a:t>
            </a:r>
            <a:r>
              <a:rPr lang="en-US" sz="2200" dirty="0" smtClean="0">
                <a:solidFill>
                  <a:srgbClr val="3366FF"/>
                </a:solidFill>
              </a:rPr>
              <a:t> -cat /user/</a:t>
            </a:r>
            <a:r>
              <a:rPr lang="en-US" sz="2200" dirty="0" err="1" smtClean="0">
                <a:solidFill>
                  <a:srgbClr val="3366FF"/>
                </a:solidFill>
              </a:rPr>
              <a:t>godil</a:t>
            </a:r>
            <a:r>
              <a:rPr lang="en-US" sz="2200" dirty="0" smtClean="0">
                <a:solidFill>
                  <a:srgbClr val="3366FF"/>
                </a:solidFill>
              </a:rPr>
              <a:t>/</a:t>
            </a:r>
            <a:r>
              <a:rPr lang="en-US" sz="2200" dirty="0" err="1" smtClean="0">
                <a:solidFill>
                  <a:srgbClr val="3366FF"/>
                </a:solidFill>
              </a:rPr>
              <a:t>datadir</a:t>
            </a:r>
            <a:r>
              <a:rPr lang="en-US" sz="2200" dirty="0" smtClean="0">
                <a:solidFill>
                  <a:srgbClr val="3366FF"/>
                </a:solidFill>
              </a:rPr>
              <a:t>/</a:t>
            </a:r>
            <a:r>
              <a:rPr lang="en-US" sz="2200" dirty="0" err="1" smtClean="0">
                <a:solidFill>
                  <a:srgbClr val="3366FF"/>
                </a:solidFill>
              </a:rPr>
              <a:t>book.txt</a:t>
            </a:r>
            <a:endParaRPr lang="en-US" sz="2200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en-US" sz="2200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Many more commands, similar to </a:t>
            </a:r>
            <a:r>
              <a:rPr lang="en-US" sz="2200" dirty="0"/>
              <a:t>U</a:t>
            </a:r>
            <a:r>
              <a:rPr lang="en-US" sz="2200" dirty="0" smtClean="0"/>
              <a:t>nix </a:t>
            </a:r>
          </a:p>
          <a:p>
            <a:endParaRPr lang="en-US" sz="20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1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HBase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NoSQL</a:t>
            </a:r>
            <a:r>
              <a:rPr lang="en-US" sz="2800" dirty="0" smtClean="0"/>
              <a:t> data store build on top </a:t>
            </a:r>
            <a:r>
              <a:rPr lang="en-US" sz="2800" dirty="0"/>
              <a:t>o</a:t>
            </a:r>
            <a:r>
              <a:rPr lang="en-US" sz="2800" dirty="0" smtClean="0"/>
              <a:t>f HDFS</a:t>
            </a:r>
          </a:p>
          <a:p>
            <a:r>
              <a:rPr lang="en-US" sz="2800" dirty="0" smtClean="0"/>
              <a:t>Based on the Google </a:t>
            </a:r>
            <a:r>
              <a:rPr lang="en-US" sz="2800" dirty="0" err="1" smtClean="0"/>
              <a:t>BigTable</a:t>
            </a:r>
            <a:r>
              <a:rPr lang="en-US" sz="2800" dirty="0" smtClean="0"/>
              <a:t> paper (2006)</a:t>
            </a:r>
          </a:p>
          <a:p>
            <a:r>
              <a:rPr lang="en-US" sz="2800" dirty="0" smtClean="0"/>
              <a:t>Can handle various types of data </a:t>
            </a:r>
          </a:p>
          <a:p>
            <a:r>
              <a:rPr lang="en-US" sz="2800" dirty="0" smtClean="0"/>
              <a:t>Stores large amount of data (TB,PB)</a:t>
            </a:r>
          </a:p>
          <a:p>
            <a:r>
              <a:rPr lang="en-US" sz="2800" dirty="0" smtClean="0"/>
              <a:t>Column-Oriented data store</a:t>
            </a:r>
          </a:p>
          <a:p>
            <a:r>
              <a:rPr lang="en-US" sz="2800" dirty="0" smtClean="0"/>
              <a:t>Big Data with random read and writes</a:t>
            </a:r>
          </a:p>
          <a:p>
            <a:r>
              <a:rPr lang="en-US" sz="2800" dirty="0" smtClean="0"/>
              <a:t>Horizontally scalable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6182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HBase</a:t>
            </a:r>
            <a:r>
              <a:rPr lang="en-US" dirty="0" smtClean="0"/>
              <a:t>, not to use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Not good as a traditional RDBMs (Relational Database Model) </a:t>
            </a:r>
          </a:p>
          <a:p>
            <a:pPr lvl="1"/>
            <a:r>
              <a:rPr lang="en-US" sz="2400" dirty="0" smtClean="0"/>
              <a:t>Transactional applications</a:t>
            </a:r>
          </a:p>
          <a:p>
            <a:pPr lvl="1"/>
            <a:r>
              <a:rPr lang="en-US" sz="2400" dirty="0" smtClean="0"/>
              <a:t>Data Analytics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Not efficient for text</a:t>
            </a:r>
            <a:r>
              <a:rPr lang="en-US" sz="2400" dirty="0"/>
              <a:t> </a:t>
            </a:r>
            <a:r>
              <a:rPr lang="en-US" sz="2400" dirty="0" smtClean="0"/>
              <a:t>searching and processing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3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MapReduce: Simple Programming for </a:t>
            </a:r>
            <a:r>
              <a:rPr lang="en-US" sz="3200" dirty="0"/>
              <a:t>B</a:t>
            </a:r>
            <a:r>
              <a:rPr lang="en-US" sz="3200" dirty="0" smtClean="0"/>
              <a:t>ig 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MapReduce is simple programming paradigm for </a:t>
            </a:r>
            <a:r>
              <a:rPr lang="en-US" sz="2400" dirty="0" smtClean="0"/>
              <a:t>the </a:t>
            </a:r>
            <a:r>
              <a:rPr lang="en-US" sz="2400" dirty="0" err="1" smtClean="0"/>
              <a:t>Hadoop</a:t>
            </a:r>
            <a:r>
              <a:rPr lang="en-US" sz="2400" dirty="0" smtClean="0"/>
              <a:t> </a:t>
            </a:r>
            <a:r>
              <a:rPr lang="en-US" sz="2400" dirty="0" smtClean="0"/>
              <a:t>ecosystem</a:t>
            </a:r>
          </a:p>
          <a:p>
            <a:r>
              <a:rPr lang="en-US" sz="2400" dirty="0" smtClean="0"/>
              <a:t>Traditional parallel programming requires expertise of different computing/systems concepts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xamples: </a:t>
            </a:r>
            <a:r>
              <a:rPr lang="en-US" sz="2400" dirty="0" smtClean="0"/>
              <a:t>multithreads</a:t>
            </a:r>
            <a:r>
              <a:rPr lang="en-US" sz="2400" dirty="0" smtClean="0"/>
              <a:t>, synchronization mechanisms (locks, semaphores, and monitors )</a:t>
            </a:r>
          </a:p>
          <a:p>
            <a:pPr lvl="1"/>
            <a:r>
              <a:rPr lang="en-US" sz="2400" dirty="0" smtClean="0"/>
              <a:t>incorrect use: can crash your program, get incorrect </a:t>
            </a:r>
            <a:r>
              <a:rPr lang="en-US" sz="2400" dirty="0" smtClean="0"/>
              <a:t>results</a:t>
            </a:r>
            <a:r>
              <a:rPr lang="en-US" sz="2400" dirty="0" smtClean="0"/>
              <a:t>, </a:t>
            </a:r>
            <a:r>
              <a:rPr lang="en-US" sz="2400" dirty="0" smtClean="0"/>
              <a:t>or severely impact performance</a:t>
            </a:r>
          </a:p>
          <a:p>
            <a:pPr lvl="1"/>
            <a:r>
              <a:rPr lang="en-US" sz="2400" dirty="0" smtClean="0"/>
              <a:t>Usually not fault tolerant to hardware failure</a:t>
            </a:r>
          </a:p>
          <a:p>
            <a:r>
              <a:rPr lang="en-US" sz="2400" dirty="0" smtClean="0"/>
              <a:t>The MapReduce programming model greatly simplifies running code in parallel</a:t>
            </a:r>
          </a:p>
          <a:p>
            <a:pPr lvl="1"/>
            <a:r>
              <a:rPr lang="en-US" sz="2000" dirty="0" smtClean="0"/>
              <a:t>you don't have to deal with any of above issues </a:t>
            </a:r>
          </a:p>
          <a:p>
            <a:pPr lvl="1"/>
            <a:r>
              <a:rPr lang="en-US" sz="2000" dirty="0" smtClean="0"/>
              <a:t>only need to create, map and reduce functions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20462" y="1086284"/>
            <a:ext cx="5412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Google’s MR paper (2004)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13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145011"/>
              </p:ext>
            </p:extLst>
          </p:nvPr>
        </p:nvGraphicFramePr>
        <p:xfrm>
          <a:off x="600838" y="2621698"/>
          <a:ext cx="778358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790"/>
                <a:gridCol w="3891790"/>
              </a:tblGrid>
              <a:tr h="254689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 smtClean="0"/>
                        <a:t>Apply function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Map: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Apply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a function to all the elements of List </a:t>
                      </a:r>
                    </a:p>
                    <a:p>
                      <a:pPr marL="0" indent="0" algn="ctr">
                        <a:buNone/>
                      </a:pPr>
                      <a:endParaRPr lang="en-US" sz="1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list1=[1,2,3,4,5];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square x = x * x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list2=Map square(list1)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print list2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-&gt; [1,4,9,16,25]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                       Reduce: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Combine all the elements of list for a summary</a:t>
                      </a:r>
                    </a:p>
                    <a:p>
                      <a:pPr marL="0" indent="0" algn="l">
                        <a:buNone/>
                      </a:pP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list1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= [1,2,3,4,5];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A = reduce (+) list1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Print A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-&gt; 15</a:t>
                      </a:r>
                    </a:p>
                    <a:p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Map Reduce Paradigm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3787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Map and Reduce are based on functional programming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780670" y="5609681"/>
            <a:ext cx="887601" cy="6759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6181" y="5616509"/>
            <a:ext cx="887601" cy="6759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57869" y="5636994"/>
            <a:ext cx="798841" cy="6281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87275" y="5636994"/>
            <a:ext cx="962706" cy="6281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Reduce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7" idx="1"/>
          </p:cNvCxnSpPr>
          <p:nvPr/>
        </p:nvCxnSpPr>
        <p:spPr>
          <a:xfrm>
            <a:off x="2668271" y="5947674"/>
            <a:ext cx="689598" cy="341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8" idx="1"/>
          </p:cNvCxnSpPr>
          <p:nvPr/>
        </p:nvCxnSpPr>
        <p:spPr>
          <a:xfrm>
            <a:off x="4156710" y="5951088"/>
            <a:ext cx="730565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  <a:endCxn id="6" idx="1"/>
          </p:cNvCxnSpPr>
          <p:nvPr/>
        </p:nvCxnSpPr>
        <p:spPr>
          <a:xfrm>
            <a:off x="5849981" y="5951088"/>
            <a:ext cx="596200" cy="341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927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Growth of big datasets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ntroduction to Apache </a:t>
            </a:r>
            <a:r>
              <a:rPr lang="en-US" sz="2400" dirty="0" err="1" smtClean="0"/>
              <a:t>Hadoop</a:t>
            </a:r>
            <a:r>
              <a:rPr lang="en-US" sz="2400" dirty="0" smtClean="0"/>
              <a:t> and Spark for developing applications </a:t>
            </a:r>
          </a:p>
          <a:p>
            <a:r>
              <a:rPr lang="en-US" sz="2400" dirty="0" smtClean="0"/>
              <a:t>Components of Hadoop, HDFS, MapReduce and </a:t>
            </a:r>
            <a:r>
              <a:rPr lang="en-US" sz="2400" dirty="0" err="1" smtClean="0"/>
              <a:t>HBase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Capabilities of Spark and </a:t>
            </a:r>
            <a:r>
              <a:rPr lang="en-US" sz="2400" dirty="0" smtClean="0"/>
              <a:t>the differences </a:t>
            </a:r>
            <a:r>
              <a:rPr lang="en-US" sz="2400" dirty="0" smtClean="0"/>
              <a:t>from a typical MapReduce solution </a:t>
            </a:r>
          </a:p>
          <a:p>
            <a:r>
              <a:rPr lang="en-US" sz="2400" dirty="0" smtClean="0"/>
              <a:t>Some Spark use cases for data analysis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624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97358" y="1659235"/>
            <a:ext cx="1003672" cy="983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172461" y="2048438"/>
            <a:ext cx="826152" cy="59404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Map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MapReduce</a:t>
            </a:r>
            <a:r>
              <a:rPr lang="en-US" sz="3200" dirty="0" smtClean="0"/>
              <a:t>  Word Count Example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037841" y="2150860"/>
            <a:ext cx="580354" cy="3550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37841" y="2860987"/>
            <a:ext cx="580354" cy="355063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37841" y="2505924"/>
            <a:ext cx="580354" cy="35506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37841" y="3216049"/>
            <a:ext cx="580354" cy="355063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37841" y="3571112"/>
            <a:ext cx="580354" cy="355063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97358" y="2860986"/>
            <a:ext cx="1003672" cy="983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172461" y="3250189"/>
            <a:ext cx="826152" cy="59404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/>
              </a:rPr>
              <a:t>Map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265862" y="3497092"/>
            <a:ext cx="580354" cy="355063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090528" y="4140026"/>
            <a:ext cx="1003672" cy="983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165631" y="4529229"/>
            <a:ext cx="826152" cy="59404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Map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090528" y="5341776"/>
            <a:ext cx="1003672" cy="983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3165631" y="5730979"/>
            <a:ext cx="826152" cy="59404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Map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265862" y="2287422"/>
            <a:ext cx="580354" cy="35506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265862" y="4768213"/>
            <a:ext cx="580354" cy="355063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265862" y="5969963"/>
            <a:ext cx="580354" cy="355063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5" idx="3"/>
            <a:endCxn id="17" idx="1"/>
          </p:cNvCxnSpPr>
          <p:nvPr/>
        </p:nvCxnSpPr>
        <p:spPr>
          <a:xfrm>
            <a:off x="1618195" y="3038519"/>
            <a:ext cx="1647667" cy="636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3"/>
            <a:endCxn id="24" idx="1"/>
          </p:cNvCxnSpPr>
          <p:nvPr/>
        </p:nvCxnSpPr>
        <p:spPr>
          <a:xfrm flipV="1">
            <a:off x="1618195" y="2464954"/>
            <a:ext cx="1647667" cy="2185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3"/>
            <a:endCxn id="25" idx="1"/>
          </p:cNvCxnSpPr>
          <p:nvPr/>
        </p:nvCxnSpPr>
        <p:spPr>
          <a:xfrm>
            <a:off x="1618195" y="3393581"/>
            <a:ext cx="1647667" cy="15521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8" idx="3"/>
            <a:endCxn id="26" idx="1"/>
          </p:cNvCxnSpPr>
          <p:nvPr/>
        </p:nvCxnSpPr>
        <p:spPr>
          <a:xfrm>
            <a:off x="1618195" y="3748644"/>
            <a:ext cx="1647667" cy="23988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885251" y="1654588"/>
            <a:ext cx="1003672" cy="983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960354" y="2043791"/>
            <a:ext cx="826152" cy="59404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Reduce</a:t>
            </a: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885251" y="2856339"/>
            <a:ext cx="1003672" cy="983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5960354" y="3245542"/>
            <a:ext cx="826152" cy="59404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Reduce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108377" y="3484526"/>
            <a:ext cx="580354" cy="355063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878421" y="4135379"/>
            <a:ext cx="1003672" cy="983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5953524" y="4524582"/>
            <a:ext cx="826152" cy="59404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Reduce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5878421" y="5337129"/>
            <a:ext cx="1003672" cy="983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5953524" y="5726332"/>
            <a:ext cx="826152" cy="59404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Reduce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053755" y="2282775"/>
            <a:ext cx="580354" cy="35506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108377" y="4768213"/>
            <a:ext cx="580354" cy="355063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053755" y="5965316"/>
            <a:ext cx="580354" cy="355063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H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485829" y="2860986"/>
            <a:ext cx="1051467" cy="16682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Shuffle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>
            <a:stCxn id="50" idx="3"/>
          </p:cNvCxnSpPr>
          <p:nvPr/>
        </p:nvCxnSpPr>
        <p:spPr>
          <a:xfrm flipV="1">
            <a:off x="5537296" y="2505923"/>
            <a:ext cx="516459" cy="11891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0" idx="3"/>
            <a:endCxn id="43" idx="1"/>
          </p:cNvCxnSpPr>
          <p:nvPr/>
        </p:nvCxnSpPr>
        <p:spPr>
          <a:xfrm>
            <a:off x="5537296" y="3695108"/>
            <a:ext cx="341125" cy="931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0" idx="3"/>
            <a:endCxn id="40" idx="1"/>
          </p:cNvCxnSpPr>
          <p:nvPr/>
        </p:nvCxnSpPr>
        <p:spPr>
          <a:xfrm flipV="1">
            <a:off x="5537296" y="3347964"/>
            <a:ext cx="347955" cy="347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0" idx="3"/>
            <a:endCxn id="45" idx="1"/>
          </p:cNvCxnSpPr>
          <p:nvPr/>
        </p:nvCxnSpPr>
        <p:spPr>
          <a:xfrm>
            <a:off x="5537296" y="3695108"/>
            <a:ext cx="341125" cy="21336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9" idx="3"/>
            <a:endCxn id="50" idx="1"/>
          </p:cNvCxnSpPr>
          <p:nvPr/>
        </p:nvCxnSpPr>
        <p:spPr>
          <a:xfrm>
            <a:off x="4101030" y="2150860"/>
            <a:ext cx="384799" cy="15442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50" idx="1"/>
          </p:cNvCxnSpPr>
          <p:nvPr/>
        </p:nvCxnSpPr>
        <p:spPr>
          <a:xfrm flipV="1">
            <a:off x="4094200" y="3695108"/>
            <a:ext cx="391629" cy="21336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5" idx="3"/>
            <a:endCxn id="50" idx="1"/>
          </p:cNvCxnSpPr>
          <p:nvPr/>
        </p:nvCxnSpPr>
        <p:spPr>
          <a:xfrm>
            <a:off x="4101030" y="3352611"/>
            <a:ext cx="384799" cy="3424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4091493" y="3695108"/>
            <a:ext cx="364574" cy="10242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004923" y="1665756"/>
            <a:ext cx="1085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am </a:t>
            </a:r>
            <a:r>
              <a:rPr lang="en-US" dirty="0"/>
              <a:t>S</a:t>
            </a:r>
            <a:r>
              <a:rPr lang="en-US" dirty="0" smtClean="0"/>
              <a:t>am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011753" y="2846717"/>
            <a:ext cx="116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Sam I am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4219520" y="1541624"/>
            <a:ext cx="1317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(I,1)</a:t>
            </a:r>
          </a:p>
          <a:p>
            <a:r>
              <a:rPr lang="en-US" dirty="0" smtClean="0"/>
              <a:t>(am,1)</a:t>
            </a:r>
          </a:p>
          <a:p>
            <a:r>
              <a:rPr lang="en-US" dirty="0" smtClean="0"/>
              <a:t>(Sam,1)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4371920" y="4945745"/>
            <a:ext cx="1317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(I,1)</a:t>
            </a:r>
          </a:p>
          <a:p>
            <a:r>
              <a:rPr lang="en-US" dirty="0" smtClean="0"/>
              <a:t>(am,1)</a:t>
            </a:r>
          </a:p>
          <a:p>
            <a:r>
              <a:rPr lang="en-US" dirty="0" smtClean="0"/>
              <a:t>(Sam,1)</a:t>
            </a:r>
            <a:endParaRPr lang="en-US" dirty="0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4091493" y="3695108"/>
            <a:ext cx="551344" cy="136453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7305641" y="3571112"/>
            <a:ext cx="11675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(I,2)</a:t>
            </a:r>
          </a:p>
          <a:p>
            <a:r>
              <a:rPr lang="en-US" dirty="0" smtClean="0"/>
              <a:t>(am,2)</a:t>
            </a:r>
          </a:p>
          <a:p>
            <a:r>
              <a:rPr lang="en-US" dirty="0" smtClean="0"/>
              <a:t>(Sam,2)</a:t>
            </a:r>
          </a:p>
          <a:p>
            <a:r>
              <a:rPr lang="en-US" dirty="0" smtClean="0"/>
              <a:t>(…,..)</a:t>
            </a:r>
          </a:p>
          <a:p>
            <a:r>
              <a:rPr lang="en-US" dirty="0" smtClean="0"/>
              <a:t>(..,..)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936650" y="4140026"/>
            <a:ext cx="116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………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004923" y="5337129"/>
            <a:ext cx="116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………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06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Shortcoming of </a:t>
            </a:r>
            <a:r>
              <a:rPr lang="en-US" sz="3200" dirty="0" err="1" smtClean="0"/>
              <a:t>MapReduce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r>
              <a:rPr lang="en-US" sz="2400" dirty="0" smtClean="0"/>
              <a:t>Forces your data processing into Map and Reduce</a:t>
            </a:r>
          </a:p>
          <a:p>
            <a:pPr lvl="1"/>
            <a:r>
              <a:rPr lang="en-US" sz="2400" dirty="0" smtClean="0"/>
              <a:t>Other workflows missing include join, filter, </a:t>
            </a:r>
            <a:r>
              <a:rPr lang="en-US" sz="2400" dirty="0" err="1" smtClean="0"/>
              <a:t>flatMap</a:t>
            </a:r>
            <a:r>
              <a:rPr lang="en-US" sz="2400" dirty="0" smtClean="0"/>
              <a:t>, </a:t>
            </a:r>
            <a:r>
              <a:rPr lang="en-US" sz="2400" dirty="0" err="1" smtClean="0"/>
              <a:t>groupByKey</a:t>
            </a:r>
            <a:r>
              <a:rPr lang="en-US" sz="2400" dirty="0" smtClean="0"/>
              <a:t>, union, intersection, …</a:t>
            </a:r>
          </a:p>
          <a:p>
            <a:r>
              <a:rPr lang="en-US" sz="2400" dirty="0" smtClean="0"/>
              <a:t>Based on “Acyclic Data Flow” from Disk to Disk (HDFS)</a:t>
            </a:r>
          </a:p>
          <a:p>
            <a:r>
              <a:rPr lang="en-US" sz="2400" dirty="0" smtClean="0"/>
              <a:t>Read and write to Disk before and after Map and Reduce (stateless machine)</a:t>
            </a:r>
          </a:p>
          <a:p>
            <a:pPr lvl="1"/>
            <a:r>
              <a:rPr lang="en-US" sz="2400" dirty="0" smtClean="0"/>
              <a:t>Not efficient for iterative tasks, i.e. Machine Learning</a:t>
            </a:r>
          </a:p>
          <a:p>
            <a:r>
              <a:rPr lang="en-US" sz="2400" dirty="0" smtClean="0"/>
              <a:t>Only Java natively supported </a:t>
            </a:r>
          </a:p>
          <a:p>
            <a:pPr lvl="1"/>
            <a:r>
              <a:rPr lang="en-US" sz="2400" dirty="0" smtClean="0"/>
              <a:t>Support for others languages needed</a:t>
            </a:r>
          </a:p>
          <a:p>
            <a:r>
              <a:rPr lang="en-US" sz="2400" dirty="0" smtClean="0"/>
              <a:t>Only for Batch processing</a:t>
            </a:r>
          </a:p>
          <a:p>
            <a:pPr lvl="1"/>
            <a:r>
              <a:rPr lang="en-US" sz="2400" dirty="0" smtClean="0"/>
              <a:t>Interactivity, streaming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381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One Solution is Apache Spark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r>
              <a:rPr lang="en-US" sz="2000" dirty="0" smtClean="0"/>
              <a:t>A new general framework, which solves many of the short comings of MapReduce</a:t>
            </a:r>
            <a:endParaRPr lang="en-US" sz="2000" dirty="0"/>
          </a:p>
          <a:p>
            <a:r>
              <a:rPr lang="en-US" sz="2000" dirty="0" smtClean="0"/>
              <a:t>It capable of leveraging the </a:t>
            </a:r>
            <a:r>
              <a:rPr lang="en-US" sz="2000" dirty="0" err="1" smtClean="0"/>
              <a:t>Hadoop</a:t>
            </a:r>
            <a:r>
              <a:rPr lang="en-US" sz="2000" dirty="0" smtClean="0"/>
              <a:t> ecosystem, e.g. HDFS, YARN, </a:t>
            </a:r>
            <a:r>
              <a:rPr lang="en-US" sz="2000" dirty="0" err="1" smtClean="0"/>
              <a:t>HBase</a:t>
            </a:r>
            <a:r>
              <a:rPr lang="en-US" sz="2000" dirty="0" smtClean="0"/>
              <a:t>, S3, …</a:t>
            </a:r>
          </a:p>
          <a:p>
            <a:r>
              <a:rPr lang="en-US" sz="2000" dirty="0" smtClean="0"/>
              <a:t>Has many other workflows, i.e. join, filter, </a:t>
            </a:r>
            <a:r>
              <a:rPr lang="en-US" sz="2000" dirty="0" err="1" smtClean="0"/>
              <a:t>flatMapdistinct</a:t>
            </a:r>
            <a:r>
              <a:rPr lang="en-US" sz="2000" dirty="0" smtClean="0"/>
              <a:t>, </a:t>
            </a:r>
            <a:r>
              <a:rPr lang="en-US" sz="2000" dirty="0" err="1" smtClean="0"/>
              <a:t>groupByKey</a:t>
            </a:r>
            <a:r>
              <a:rPr lang="en-US" sz="2000" dirty="0" smtClean="0"/>
              <a:t>, </a:t>
            </a:r>
            <a:r>
              <a:rPr lang="en-US" sz="2000" dirty="0" err="1" smtClean="0"/>
              <a:t>reduceByKey</a:t>
            </a:r>
            <a:r>
              <a:rPr lang="en-US" sz="2000" dirty="0" smtClean="0"/>
              <a:t>, </a:t>
            </a:r>
            <a:r>
              <a:rPr lang="en-US" sz="2000" dirty="0" err="1" smtClean="0"/>
              <a:t>sortByKey</a:t>
            </a:r>
            <a:r>
              <a:rPr lang="en-US" sz="2000" dirty="0" smtClean="0"/>
              <a:t>, collect, count, first…</a:t>
            </a:r>
          </a:p>
          <a:p>
            <a:pPr lvl="1"/>
            <a:r>
              <a:rPr lang="en-US" sz="2000" dirty="0" smtClean="0"/>
              <a:t>(around 30 efficient distributed operations)</a:t>
            </a:r>
          </a:p>
          <a:p>
            <a:r>
              <a:rPr lang="en-US" sz="2000" dirty="0" smtClean="0"/>
              <a:t>In-memory caching of data (for iterative, graph, and machine learning algorithms, etc.)</a:t>
            </a:r>
          </a:p>
          <a:p>
            <a:r>
              <a:rPr lang="en-US" sz="2000" dirty="0" smtClean="0"/>
              <a:t>Native Scala, Java, Python, and R support</a:t>
            </a:r>
          </a:p>
          <a:p>
            <a:r>
              <a:rPr lang="en-US" sz="2000" dirty="0" smtClean="0"/>
              <a:t>Supports interactive shells for exploratory data analysis</a:t>
            </a:r>
          </a:p>
          <a:p>
            <a:r>
              <a:rPr lang="en-US" sz="2000" dirty="0" smtClean="0"/>
              <a:t>Spark API is extremely simple to use </a:t>
            </a:r>
          </a:p>
          <a:p>
            <a:r>
              <a:rPr lang="en-US" sz="2000" dirty="0" smtClean="0"/>
              <a:t>Developed at </a:t>
            </a:r>
            <a:r>
              <a:rPr lang="en-US" sz="2000" dirty="0" err="1" smtClean="0"/>
              <a:t>AMPLab</a:t>
            </a:r>
            <a:r>
              <a:rPr lang="en-US" sz="2000" dirty="0" smtClean="0"/>
              <a:t> UC Berkeley, now by </a:t>
            </a:r>
            <a:r>
              <a:rPr lang="en-US" sz="2000" dirty="0" err="1" smtClean="0"/>
              <a:t>Databricks.com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752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Spark Uses Memory instead of Disk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09" r="2802" b="4116"/>
          <a:stretch/>
        </p:blipFill>
        <p:spPr>
          <a:xfrm>
            <a:off x="3131208" y="5151693"/>
            <a:ext cx="1212250" cy="408587"/>
          </a:xfrm>
        </p:spPr>
      </p:pic>
      <p:sp>
        <p:nvSpPr>
          <p:cNvPr id="4" name="Can 3"/>
          <p:cNvSpPr/>
          <p:nvPr/>
        </p:nvSpPr>
        <p:spPr>
          <a:xfrm>
            <a:off x="373264" y="4965388"/>
            <a:ext cx="398080" cy="691842"/>
          </a:xfrm>
          <a:prstGeom prst="can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09189" y="5184429"/>
            <a:ext cx="1137372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Iteration1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2823" y="5186646"/>
            <a:ext cx="1137372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Iteration2</a:t>
            </a:r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/>
          <a:srcRect l="1109" r="2802" b="4116"/>
          <a:stretch/>
        </p:blipFill>
        <p:spPr>
          <a:xfrm>
            <a:off x="6864073" y="5186646"/>
            <a:ext cx="1212250" cy="408587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endCxn id="5" idx="1"/>
          </p:cNvCxnSpPr>
          <p:nvPr/>
        </p:nvCxnSpPr>
        <p:spPr>
          <a:xfrm flipV="1">
            <a:off x="771344" y="5364498"/>
            <a:ext cx="537845" cy="26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3"/>
          </p:cNvCxnSpPr>
          <p:nvPr/>
        </p:nvCxnSpPr>
        <p:spPr>
          <a:xfrm>
            <a:off x="2446561" y="5364498"/>
            <a:ext cx="800977" cy="1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</p:cNvCxnSpPr>
          <p:nvPr/>
        </p:nvCxnSpPr>
        <p:spPr>
          <a:xfrm>
            <a:off x="4343458" y="5355987"/>
            <a:ext cx="989365" cy="10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</p:cNvCxnSpPr>
          <p:nvPr/>
        </p:nvCxnSpPr>
        <p:spPr>
          <a:xfrm>
            <a:off x="6470195" y="5366715"/>
            <a:ext cx="434846" cy="24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9901" y="4562218"/>
            <a:ext cx="1245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HDFS read</a:t>
            </a:r>
            <a:endParaRPr lang="en-US" dirty="0"/>
          </a:p>
        </p:txBody>
      </p:sp>
      <p:sp>
        <p:nvSpPr>
          <p:cNvPr id="40" name="Can 39"/>
          <p:cNvSpPr/>
          <p:nvPr/>
        </p:nvSpPr>
        <p:spPr>
          <a:xfrm>
            <a:off x="457200" y="2698627"/>
            <a:ext cx="398080" cy="691842"/>
          </a:xfrm>
          <a:prstGeom prst="can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393125" y="2917668"/>
            <a:ext cx="1137372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Iteration1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466732" y="2929053"/>
            <a:ext cx="1137372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Iteration2</a:t>
            </a:r>
            <a:endParaRPr lang="en-US" dirty="0"/>
          </a:p>
        </p:txBody>
      </p:sp>
      <p:cxnSp>
        <p:nvCxnSpPr>
          <p:cNvPr id="44" name="Straight Arrow Connector 43"/>
          <p:cNvCxnSpPr>
            <a:endCxn id="41" idx="1"/>
          </p:cNvCxnSpPr>
          <p:nvPr/>
        </p:nvCxnSpPr>
        <p:spPr>
          <a:xfrm flipV="1">
            <a:off x="855280" y="3097737"/>
            <a:ext cx="537845" cy="26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3"/>
          </p:cNvCxnSpPr>
          <p:nvPr/>
        </p:nvCxnSpPr>
        <p:spPr>
          <a:xfrm>
            <a:off x="2530497" y="3097737"/>
            <a:ext cx="800977" cy="1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9" idx="4"/>
            <a:endCxn id="42" idx="1"/>
          </p:cNvCxnSpPr>
          <p:nvPr/>
        </p:nvCxnSpPr>
        <p:spPr>
          <a:xfrm>
            <a:off x="3729554" y="3089226"/>
            <a:ext cx="737178" cy="19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2" idx="3"/>
            <a:endCxn id="50" idx="2"/>
          </p:cNvCxnSpPr>
          <p:nvPr/>
        </p:nvCxnSpPr>
        <p:spPr>
          <a:xfrm>
            <a:off x="5604104" y="3109122"/>
            <a:ext cx="882484" cy="320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55280" y="2052296"/>
            <a:ext cx="124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HDFS </a:t>
            </a:r>
          </a:p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49" name="Can 48"/>
          <p:cNvSpPr/>
          <p:nvPr/>
        </p:nvSpPr>
        <p:spPr>
          <a:xfrm>
            <a:off x="3331474" y="2743305"/>
            <a:ext cx="398080" cy="691842"/>
          </a:xfrm>
          <a:prstGeom prst="can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an 49"/>
          <p:cNvSpPr/>
          <p:nvPr/>
        </p:nvSpPr>
        <p:spPr>
          <a:xfrm>
            <a:off x="6486588" y="2795246"/>
            <a:ext cx="398080" cy="691842"/>
          </a:xfrm>
          <a:prstGeom prst="can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6884668" y="3152627"/>
            <a:ext cx="866091" cy="24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540191" y="2052296"/>
            <a:ext cx="124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HDFS </a:t>
            </a:r>
          </a:p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720939" y="2036506"/>
            <a:ext cx="124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HDFS </a:t>
            </a:r>
          </a:p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604104" y="2208627"/>
            <a:ext cx="124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HDFS </a:t>
            </a:r>
          </a:p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100318" y="3883107"/>
            <a:ext cx="451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Spark: In-Memory Data Sharing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931708" y="1538785"/>
            <a:ext cx="451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Hadoop</a:t>
            </a:r>
            <a:r>
              <a:rPr lang="en-US" dirty="0" smtClean="0"/>
              <a:t>: Use </a:t>
            </a:r>
            <a:r>
              <a:rPr lang="en-US" dirty="0"/>
              <a:t>D</a:t>
            </a:r>
            <a:r>
              <a:rPr lang="en-US" dirty="0" smtClean="0"/>
              <a:t>isk for Data Sharing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7974756" y="5330794"/>
            <a:ext cx="927574" cy="24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17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</a:t>
            </a:r>
            <a:r>
              <a:rPr lang="en-US" sz="3600" dirty="0" smtClean="0"/>
              <a:t>ort competition</a:t>
            </a:r>
            <a:endParaRPr lang="en-US" sz="3600" dirty="0"/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987050"/>
              </p:ext>
            </p:extLst>
          </p:nvPr>
        </p:nvGraphicFramePr>
        <p:xfrm>
          <a:off x="529179" y="1619061"/>
          <a:ext cx="7004430" cy="4093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228"/>
                <a:gridCol w="1997977"/>
                <a:gridCol w="3048225"/>
              </a:tblGrid>
              <a:tr h="623413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ahoma" panose="020B0604030504040204" pitchFamily="34" charset="0"/>
                      </a:endParaRPr>
                    </a:p>
                  </a:txBody>
                  <a:tcPr marL="38100" marR="38100" marT="38091" marB="380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ahoma" panose="020B0604030504040204" pitchFamily="34" charset="0"/>
                        </a:rPr>
                        <a:t>Hadoop MR</a:t>
                      </a:r>
                      <a:br>
                        <a:rPr lang="en-US" sz="1800" b="1" dirty="0">
                          <a:latin typeface="Tahoma" panose="020B0604030504040204" pitchFamily="34" charset="0"/>
                        </a:rPr>
                      </a:br>
                      <a:r>
                        <a:rPr lang="en-US" sz="1800" b="1" dirty="0" smtClean="0">
                          <a:latin typeface="Tahoma" panose="020B0604030504040204" pitchFamily="34" charset="0"/>
                        </a:rPr>
                        <a:t>Record (2013)</a:t>
                      </a:r>
                      <a:endParaRPr lang="en-US" sz="1800" dirty="0">
                        <a:latin typeface="Tahoma" panose="020B0604030504040204" pitchFamily="34" charset="0"/>
                      </a:endParaRPr>
                    </a:p>
                  </a:txBody>
                  <a:tcPr marL="38100" marR="38100" marT="38091" marB="380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ahoma" panose="020B0604030504040204" pitchFamily="34" charset="0"/>
                        </a:rPr>
                        <a:t>Spark</a:t>
                      </a:r>
                      <a:br>
                        <a:rPr lang="en-US" sz="1800" b="1" dirty="0">
                          <a:latin typeface="Tahoma" panose="020B0604030504040204" pitchFamily="34" charset="0"/>
                        </a:rPr>
                      </a:br>
                      <a:r>
                        <a:rPr lang="en-US" sz="1800" b="1" dirty="0" smtClean="0">
                          <a:latin typeface="Tahoma" panose="020B0604030504040204" pitchFamily="34" charset="0"/>
                        </a:rPr>
                        <a:t>Record (2014)</a:t>
                      </a:r>
                      <a:endParaRPr lang="en-US" sz="1800" dirty="0">
                        <a:latin typeface="Tahoma" panose="020B0604030504040204" pitchFamily="34" charset="0"/>
                      </a:endParaRPr>
                    </a:p>
                  </a:txBody>
                  <a:tcPr marL="38100" marR="38100" marT="38091" marB="38091" anchor="ctr"/>
                </a:tc>
              </a:tr>
              <a:tr h="3699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</a:rPr>
                        <a:t>Data Size</a:t>
                      </a:r>
                    </a:p>
                  </a:txBody>
                  <a:tcPr marL="38100" marR="38100" marT="38091" marB="380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</a:rPr>
                        <a:t>102.5 TB</a:t>
                      </a:r>
                    </a:p>
                  </a:txBody>
                  <a:tcPr marL="38100" marR="38100" marT="38091" marB="380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</a:rPr>
                        <a:t>100 TB</a:t>
                      </a:r>
                    </a:p>
                  </a:txBody>
                  <a:tcPr marL="38100" marR="38100" marT="38091" marB="38091" anchor="ctr"/>
                </a:tc>
              </a:tr>
              <a:tr h="3699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</a:rPr>
                        <a:t>Elapsed Time</a:t>
                      </a:r>
                    </a:p>
                  </a:txBody>
                  <a:tcPr marL="38100" marR="38100" marT="38091" marB="380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</a:rPr>
                        <a:t>72 mins</a:t>
                      </a:r>
                    </a:p>
                  </a:txBody>
                  <a:tcPr marL="38100" marR="38100" marT="38091" marB="380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</a:rPr>
                        <a:t>23 mins</a:t>
                      </a:r>
                    </a:p>
                  </a:txBody>
                  <a:tcPr marL="38100" marR="38100" marT="38091" marB="38091" anchor="ctr"/>
                </a:tc>
              </a:tr>
              <a:tr h="3699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</a:rPr>
                        <a:t># Nodes</a:t>
                      </a:r>
                    </a:p>
                  </a:txBody>
                  <a:tcPr marL="38100" marR="38100" marT="38091" marB="380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</a:rPr>
                        <a:t>2100</a:t>
                      </a:r>
                    </a:p>
                  </a:txBody>
                  <a:tcPr marL="38100" marR="38100" marT="38091" marB="380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</a:rPr>
                        <a:t>206</a:t>
                      </a:r>
                    </a:p>
                  </a:txBody>
                  <a:tcPr marL="38100" marR="38100" marT="38091" marB="38091" anchor="ctr"/>
                </a:tc>
              </a:tr>
              <a:tr h="3699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</a:rPr>
                        <a:t># Cores</a:t>
                      </a:r>
                    </a:p>
                  </a:txBody>
                  <a:tcPr marL="38100" marR="38100" marT="38091" marB="380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</a:rPr>
                        <a:t>50400 physical</a:t>
                      </a:r>
                    </a:p>
                  </a:txBody>
                  <a:tcPr marL="38100" marR="38100" marT="38091" marB="380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</a:rPr>
                        <a:t>6592 virtualized</a:t>
                      </a:r>
                    </a:p>
                  </a:txBody>
                  <a:tcPr marL="38100" marR="38100" marT="38091" marB="38091" anchor="ctr"/>
                </a:tc>
              </a:tr>
              <a:tr h="6234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</a:rPr>
                        <a:t>Cluster disk throughput</a:t>
                      </a:r>
                    </a:p>
                  </a:txBody>
                  <a:tcPr marL="38100" marR="38100" marT="38091" marB="380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</a:rPr>
                        <a:t>3150 GB/s</a:t>
                      </a:r>
                      <a:br>
                        <a:rPr lang="en-US" sz="1800" dirty="0">
                          <a:latin typeface="Tahoma" panose="020B0604030504040204" pitchFamily="34" charset="0"/>
                        </a:rPr>
                      </a:br>
                      <a:r>
                        <a:rPr lang="en-US" sz="1800" dirty="0">
                          <a:latin typeface="Tahoma" panose="020B0604030504040204" pitchFamily="34" charset="0"/>
                        </a:rPr>
                        <a:t>(est.)</a:t>
                      </a:r>
                    </a:p>
                  </a:txBody>
                  <a:tcPr marL="38100" marR="38100" marT="38091" marB="380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</a:rPr>
                        <a:t>618 GB/s</a:t>
                      </a:r>
                    </a:p>
                  </a:txBody>
                  <a:tcPr marL="38100" marR="38100" marT="38091" marB="38091" anchor="ctr"/>
                </a:tc>
              </a:tr>
              <a:tr h="6234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</a:rPr>
                        <a:t>Network</a:t>
                      </a:r>
                    </a:p>
                  </a:txBody>
                  <a:tcPr marL="38100" marR="38100" marT="38091" marB="380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</a:rPr>
                        <a:t>dedicated data center, 10Gbps</a:t>
                      </a:r>
                    </a:p>
                  </a:txBody>
                  <a:tcPr marL="38100" marR="38100" marT="38091" marB="380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</a:rPr>
                        <a:t>virtualized (EC2) 10Gbps network</a:t>
                      </a:r>
                    </a:p>
                  </a:txBody>
                  <a:tcPr marL="38100" marR="38100" marT="38091" marB="38091" anchor="ctr"/>
                </a:tc>
              </a:tr>
              <a:tr h="3699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ahoma" panose="020B0604030504040204" pitchFamily="34" charset="0"/>
                        </a:rPr>
                        <a:t>Sort rate</a:t>
                      </a:r>
                      <a:endParaRPr lang="en-US" sz="1800" dirty="0">
                        <a:latin typeface="Tahoma" panose="020B0604030504040204" pitchFamily="34" charset="0"/>
                      </a:endParaRPr>
                    </a:p>
                  </a:txBody>
                  <a:tcPr marL="38100" marR="38100" marT="38091" marB="380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ahoma" panose="020B0604030504040204" pitchFamily="34" charset="0"/>
                        </a:rPr>
                        <a:t>1.42 TB/min</a:t>
                      </a:r>
                      <a:endParaRPr lang="en-US" sz="1800" dirty="0">
                        <a:latin typeface="Tahoma" panose="020B0604030504040204" pitchFamily="34" charset="0"/>
                      </a:endParaRPr>
                    </a:p>
                  </a:txBody>
                  <a:tcPr marL="38100" marR="38100" marT="38091" marB="380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ahoma" panose="020B0604030504040204" pitchFamily="34" charset="0"/>
                        </a:rPr>
                        <a:t>4.27 TB/min</a:t>
                      </a:r>
                      <a:endParaRPr lang="en-US" sz="1800" dirty="0">
                        <a:latin typeface="Tahoma" panose="020B0604030504040204" pitchFamily="34" charset="0"/>
                      </a:endParaRPr>
                    </a:p>
                  </a:txBody>
                  <a:tcPr marL="38100" marR="38100" marT="38091" marB="38091" anchor="ctr"/>
                </a:tc>
              </a:tr>
              <a:tr h="3699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ahoma" panose="020B0604030504040204" pitchFamily="34" charset="0"/>
                        </a:rPr>
                        <a:t>Sort rate/node</a:t>
                      </a:r>
                      <a:endParaRPr lang="en-US" sz="1800" dirty="0">
                        <a:latin typeface="Tahoma" panose="020B0604030504040204" pitchFamily="34" charset="0"/>
                      </a:endParaRPr>
                    </a:p>
                  </a:txBody>
                  <a:tcPr marL="38100" marR="38100" marT="38091" marB="380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ahoma" panose="020B0604030504040204" pitchFamily="34" charset="0"/>
                        </a:rPr>
                        <a:t>0.67 GB/min</a:t>
                      </a:r>
                      <a:endParaRPr lang="en-US" sz="1800" dirty="0">
                        <a:latin typeface="Tahoma" panose="020B0604030504040204" pitchFamily="34" charset="0"/>
                      </a:endParaRPr>
                    </a:p>
                  </a:txBody>
                  <a:tcPr marL="38100" marR="38100" marT="38091" marB="380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ahoma" panose="020B0604030504040204" pitchFamily="34" charset="0"/>
                        </a:rPr>
                        <a:t>20.7 GB/min</a:t>
                      </a:r>
                      <a:endParaRPr lang="en-US" sz="1800" dirty="0">
                        <a:latin typeface="Tahoma" panose="020B0604030504040204" pitchFamily="34" charset="0"/>
                      </a:endParaRPr>
                    </a:p>
                  </a:txBody>
                  <a:tcPr marL="38100" marR="38100" marT="38091" marB="38091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7066" y="6263849"/>
            <a:ext cx="76490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Sort benchmark, Daytona Gray: sort of 100 TB of data (1 trillion records)</a:t>
            </a:r>
          </a:p>
          <a:p>
            <a:r>
              <a:rPr lang="en-US" sz="1400" dirty="0" smtClean="0"/>
              <a:t>http://</a:t>
            </a:r>
            <a:r>
              <a:rPr lang="en-US" sz="1400" dirty="0" err="1" smtClean="0"/>
              <a:t>databricks.com</a:t>
            </a:r>
            <a:r>
              <a:rPr lang="en-US" sz="1400" dirty="0" smtClean="0"/>
              <a:t>/blog/2014/11/05/spark-officially-sets-a-new-record-in-large-scale-</a:t>
            </a:r>
            <a:r>
              <a:rPr lang="en-US" sz="1400" dirty="0" err="1" smtClean="0"/>
              <a:t>sorting.html</a:t>
            </a:r>
            <a:endParaRPr lang="en-US" sz="14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31557" y="1857024"/>
            <a:ext cx="155867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Spark, 3x faster with 1/10 the nodes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961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Apache Spark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560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Apache Spark supports data analysis, machine learning, graphs, streaming data, etc. It can read/write from a range of data types and allows development in multiple languages.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1698369" y="4618506"/>
            <a:ext cx="5580450" cy="4041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Spark Core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7292" y="3848755"/>
            <a:ext cx="1414356" cy="7697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Spark Streaming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1647" y="3848755"/>
            <a:ext cx="1135333" cy="7697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MLlib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6981" y="3848755"/>
            <a:ext cx="1101838" cy="7697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GraphX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41647" y="3367660"/>
            <a:ext cx="2237172" cy="461851"/>
          </a:xfrm>
          <a:prstGeom prst="rect">
            <a:avLst/>
          </a:prstGeom>
          <a:solidFill>
            <a:srgbClr val="66FFCC"/>
          </a:solidFill>
          <a:ln>
            <a:solidFill>
              <a:srgbClr val="66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ML Pipelines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8369" y="3848755"/>
            <a:ext cx="1928924" cy="769751"/>
          </a:xfrm>
          <a:prstGeom prst="rect">
            <a:avLst/>
          </a:prstGeom>
          <a:solidFill>
            <a:srgbClr val="CCCCCC"/>
          </a:solidFill>
          <a:ln>
            <a:solidFill>
              <a:srgbClr val="CCCC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Spark SQL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98369" y="3377282"/>
            <a:ext cx="1919302" cy="442607"/>
          </a:xfrm>
          <a:prstGeom prst="rect">
            <a:avLst/>
          </a:prstGeom>
          <a:solidFill>
            <a:srgbClr val="66FFCC"/>
          </a:solidFill>
          <a:ln>
            <a:solidFill>
              <a:srgbClr val="66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DataFrames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27292" y="5184347"/>
            <a:ext cx="193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751739" y="2492069"/>
            <a:ext cx="3252055" cy="49071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Scala</a:t>
            </a:r>
            <a:r>
              <a:rPr lang="en-US" dirty="0" smtClean="0">
                <a:solidFill>
                  <a:schemeClr val="tx1"/>
                </a:solidFill>
              </a:rPr>
              <a:t>, Java, Python, R, SQL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721970" y="3047668"/>
            <a:ext cx="567666" cy="3390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299257" y="3047668"/>
            <a:ext cx="655801" cy="3294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89636" y="3038191"/>
            <a:ext cx="0" cy="46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41212" y="5963596"/>
            <a:ext cx="834558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 smtClean="0"/>
              <a:t>Hadoop</a:t>
            </a:r>
            <a:r>
              <a:rPr lang="en-US" sz="1600" dirty="0" smtClean="0"/>
              <a:t> HDFS, </a:t>
            </a:r>
            <a:r>
              <a:rPr lang="en-US" sz="1600" dirty="0" err="1" smtClean="0"/>
              <a:t>HBase</a:t>
            </a:r>
            <a:r>
              <a:rPr lang="en-US" sz="1600" dirty="0" smtClean="0"/>
              <a:t>, Hive, Apache S3, Streaming,  JSON, MySQL, and HPC-style (</a:t>
            </a:r>
            <a:r>
              <a:rPr lang="en-US" sz="1600" dirty="0" err="1" smtClean="0"/>
              <a:t>GlusterFS</a:t>
            </a:r>
            <a:r>
              <a:rPr lang="en-US" sz="1600" dirty="0" smtClean="0"/>
              <a:t>, </a:t>
            </a:r>
            <a:r>
              <a:rPr lang="en-US" sz="1600" dirty="0" err="1" smtClean="0"/>
              <a:t>Lustre</a:t>
            </a:r>
            <a:r>
              <a:rPr lang="en-US" sz="1600" dirty="0" smtClean="0"/>
              <a:t>)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252055" y="5070734"/>
            <a:ext cx="340794" cy="8928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042281" y="5070734"/>
            <a:ext cx="577287" cy="8928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895429" y="5072584"/>
            <a:ext cx="577288" cy="8910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243702" y="5072584"/>
            <a:ext cx="317504" cy="8910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2" idx="3"/>
            <a:endCxn id="9" idx="1"/>
          </p:cNvCxnSpPr>
          <p:nvPr/>
        </p:nvCxnSpPr>
        <p:spPr>
          <a:xfrm>
            <a:off x="3617671" y="3598586"/>
            <a:ext cx="142397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47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</a:t>
            </a:r>
            <a:r>
              <a:rPr lang="en-US" sz="3200" dirty="0" smtClean="0"/>
              <a:t>esilient </a:t>
            </a:r>
            <a:r>
              <a:rPr lang="en-US" sz="3200" dirty="0"/>
              <a:t>D</a:t>
            </a:r>
            <a:r>
              <a:rPr lang="en-US" sz="3200" dirty="0" smtClean="0"/>
              <a:t>istributed </a:t>
            </a:r>
            <a:r>
              <a:rPr lang="en-US" sz="3200" dirty="0"/>
              <a:t>D</a:t>
            </a:r>
            <a:r>
              <a:rPr lang="en-US" sz="3200" dirty="0" smtClean="0"/>
              <a:t>atasets (RDDs)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RDDs (Resilient Distributed Datasets) is </a:t>
            </a:r>
            <a:r>
              <a:rPr lang="en-US" sz="2400" dirty="0" smtClean="0"/>
              <a:t>Data Containers</a:t>
            </a:r>
          </a:p>
          <a:p>
            <a:r>
              <a:rPr lang="en-US" sz="2800" dirty="0" smtClean="0"/>
              <a:t>All the different processing components in Spark share the same abstraction called RDD</a:t>
            </a:r>
          </a:p>
          <a:p>
            <a:r>
              <a:rPr lang="en-US" sz="2800" dirty="0" smtClean="0"/>
              <a:t>As applications share the RDD abstraction, you can mix different kind of transformations to create new RDDs </a:t>
            </a:r>
          </a:p>
          <a:p>
            <a:r>
              <a:rPr lang="en-US" sz="2800" dirty="0" smtClean="0"/>
              <a:t>Created by parallelizing a collection or reading a file</a:t>
            </a:r>
          </a:p>
          <a:p>
            <a:r>
              <a:rPr lang="en-US" sz="2800" dirty="0" smtClean="0"/>
              <a:t>Fault tolerant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843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DataFrames</a:t>
            </a:r>
            <a:r>
              <a:rPr lang="en-US" sz="3600" dirty="0" smtClean="0"/>
              <a:t> &amp; </a:t>
            </a:r>
            <a:r>
              <a:rPr lang="en-US" sz="3600" dirty="0" err="1" smtClean="0"/>
              <a:t>SparkSQL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9987"/>
          </a:xfrm>
        </p:spPr>
        <p:txBody>
          <a:bodyPr>
            <a:noAutofit/>
          </a:bodyPr>
          <a:lstStyle/>
          <a:p>
            <a:r>
              <a:rPr lang="en-US" sz="2200" dirty="0" err="1" smtClean="0"/>
              <a:t>DataFrames</a:t>
            </a:r>
            <a:r>
              <a:rPr lang="en-US" sz="2200" dirty="0" smtClean="0"/>
              <a:t> (DFs) is one of the other distributed datasets organized in named columns</a:t>
            </a:r>
          </a:p>
          <a:p>
            <a:r>
              <a:rPr lang="en-US" sz="2200" dirty="0" smtClean="0"/>
              <a:t>Similar to a relational database, Python Pandas </a:t>
            </a:r>
            <a:r>
              <a:rPr lang="en-US" sz="2200" dirty="0" err="1"/>
              <a:t>Dataframe</a:t>
            </a:r>
            <a:r>
              <a:rPr lang="en-US" sz="2200" dirty="0"/>
              <a:t> or </a:t>
            </a:r>
            <a:r>
              <a:rPr lang="en-US" sz="2200" dirty="0" smtClean="0"/>
              <a:t>R’s </a:t>
            </a:r>
            <a:r>
              <a:rPr lang="en-US" sz="2200" dirty="0" err="1" smtClean="0"/>
              <a:t>DataTables</a:t>
            </a:r>
            <a:endParaRPr lang="en-US" sz="2200" dirty="0" smtClean="0"/>
          </a:p>
          <a:p>
            <a:pPr lvl="1"/>
            <a:r>
              <a:rPr lang="en-US" sz="2200" dirty="0" smtClean="0"/>
              <a:t>Immutable once constructed</a:t>
            </a:r>
          </a:p>
          <a:p>
            <a:pPr lvl="1"/>
            <a:r>
              <a:rPr lang="en-US" sz="2200" dirty="0" smtClean="0"/>
              <a:t>Track lineage</a:t>
            </a:r>
          </a:p>
          <a:p>
            <a:pPr lvl="1"/>
            <a:r>
              <a:rPr lang="en-US" sz="2200" dirty="0" smtClean="0"/>
              <a:t>Enable distributed computations</a:t>
            </a:r>
          </a:p>
          <a:p>
            <a:r>
              <a:rPr lang="en-US" sz="2200" dirty="0" smtClean="0"/>
              <a:t>How to construct </a:t>
            </a:r>
            <a:r>
              <a:rPr lang="en-US" sz="2200" dirty="0" err="1" smtClean="0"/>
              <a:t>Dataframes</a:t>
            </a:r>
            <a:endParaRPr lang="en-US" sz="2200" dirty="0" smtClean="0"/>
          </a:p>
          <a:p>
            <a:pPr lvl="1"/>
            <a:r>
              <a:rPr lang="en-US" sz="2200" dirty="0" smtClean="0"/>
              <a:t>Read from file(s)</a:t>
            </a:r>
          </a:p>
          <a:p>
            <a:pPr lvl="1"/>
            <a:r>
              <a:rPr lang="en-US" sz="2200" dirty="0" smtClean="0"/>
              <a:t>Transforming an existing DFs(Spark or Pandas)</a:t>
            </a:r>
          </a:p>
          <a:p>
            <a:pPr lvl="1"/>
            <a:r>
              <a:rPr lang="en-US" sz="2200" dirty="0" smtClean="0"/>
              <a:t>Parallelizing a python collection list</a:t>
            </a:r>
          </a:p>
          <a:p>
            <a:pPr lvl="1"/>
            <a:r>
              <a:rPr lang="en-US" sz="2200" dirty="0" smtClean="0"/>
              <a:t>Apply transformations and actions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9857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DataFrame example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850307" y="1600200"/>
            <a:ext cx="603568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// Create a new DataFrame that contains “students” </a:t>
            </a:r>
          </a:p>
          <a:p>
            <a:r>
              <a:rPr lang="en-US" sz="2000" dirty="0" smtClean="0"/>
              <a:t>students = </a:t>
            </a:r>
            <a:r>
              <a:rPr lang="en-US" sz="2000" dirty="0" err="1" smtClean="0"/>
              <a:t>users.filter</a:t>
            </a:r>
            <a:r>
              <a:rPr lang="en-US" sz="2000" dirty="0" smtClean="0"/>
              <a:t>(</a:t>
            </a:r>
            <a:r>
              <a:rPr lang="en-US" sz="2000" dirty="0" err="1" smtClean="0"/>
              <a:t>users.age</a:t>
            </a:r>
            <a:r>
              <a:rPr lang="en-US" sz="2000" dirty="0" smtClean="0"/>
              <a:t> &lt; 21)</a:t>
            </a:r>
          </a:p>
          <a:p>
            <a:endParaRPr lang="en-US" sz="2000" dirty="0" smtClean="0">
              <a:solidFill>
                <a:srgbClr val="FF6600"/>
              </a:solidFill>
            </a:endParaRPr>
          </a:p>
          <a:p>
            <a:r>
              <a:rPr lang="en-US" sz="2000" dirty="0" smtClean="0">
                <a:solidFill>
                  <a:srgbClr val="FF6600"/>
                </a:solidFill>
              </a:rPr>
              <a:t>//Alternatively, using Pandas-like syntax</a:t>
            </a:r>
          </a:p>
          <a:p>
            <a:r>
              <a:rPr lang="en-US" sz="2000" dirty="0" smtClean="0"/>
              <a:t>students = users[</a:t>
            </a:r>
            <a:r>
              <a:rPr lang="en-US" sz="2000" dirty="0" err="1" smtClean="0"/>
              <a:t>users.age</a:t>
            </a:r>
            <a:r>
              <a:rPr lang="en-US" sz="2000" dirty="0" smtClean="0"/>
              <a:t> &lt; 21]</a:t>
            </a:r>
          </a:p>
          <a:p>
            <a:endParaRPr lang="en-US" sz="2000" dirty="0" smtClean="0">
              <a:solidFill>
                <a:srgbClr val="FF6600"/>
              </a:solidFill>
            </a:endParaRPr>
          </a:p>
          <a:p>
            <a:r>
              <a:rPr lang="en-US" sz="2000" dirty="0" smtClean="0">
                <a:solidFill>
                  <a:srgbClr val="FF6600"/>
                </a:solidFill>
              </a:rPr>
              <a:t>//Count the number of students users by gender</a:t>
            </a:r>
          </a:p>
          <a:p>
            <a:r>
              <a:rPr lang="en-US" sz="2000" dirty="0" err="1" smtClean="0"/>
              <a:t>students.groupBy</a:t>
            </a:r>
            <a:r>
              <a:rPr lang="en-US" sz="2000" dirty="0" smtClean="0"/>
              <a:t>("gender").count()</a:t>
            </a:r>
          </a:p>
          <a:p>
            <a:endParaRPr lang="en-US" sz="2000" dirty="0" smtClean="0">
              <a:solidFill>
                <a:srgbClr val="FF6600"/>
              </a:solidFill>
            </a:endParaRPr>
          </a:p>
          <a:p>
            <a:r>
              <a:rPr lang="en-US" sz="2000" dirty="0" smtClean="0">
                <a:solidFill>
                  <a:srgbClr val="FF6600"/>
                </a:solidFill>
              </a:rPr>
              <a:t>// Join young students with another DataFrame called logs</a:t>
            </a:r>
            <a:endParaRPr lang="en-US" sz="2000" dirty="0" smtClean="0"/>
          </a:p>
          <a:p>
            <a:r>
              <a:rPr lang="en-US" sz="2000" dirty="0" err="1" smtClean="0"/>
              <a:t>students.join</a:t>
            </a:r>
            <a:r>
              <a:rPr lang="en-US" sz="2000" dirty="0" smtClean="0"/>
              <a:t>(logs, </a:t>
            </a:r>
            <a:r>
              <a:rPr lang="en-US" sz="2000" dirty="0" err="1" smtClean="0"/>
              <a:t>logs.userId</a:t>
            </a:r>
            <a:r>
              <a:rPr lang="en-US" sz="2000" dirty="0" smtClean="0"/>
              <a:t> == </a:t>
            </a:r>
            <a:r>
              <a:rPr lang="en-US" sz="2000" dirty="0" err="1" smtClean="0"/>
              <a:t>users.userId</a:t>
            </a:r>
            <a:r>
              <a:rPr lang="en-US" sz="2000" dirty="0" smtClean="0"/>
              <a:t>,</a:t>
            </a:r>
          </a:p>
          <a:p>
            <a:r>
              <a:rPr lang="en-US" sz="2000" dirty="0" smtClean="0"/>
              <a:t>“</a:t>
            </a:r>
            <a:r>
              <a:rPr lang="en-US" sz="2000" dirty="0" err="1" smtClean="0"/>
              <a:t>left_outer</a:t>
            </a:r>
            <a:r>
              <a:rPr lang="en-US" sz="2000" dirty="0" smtClean="0"/>
              <a:t>")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862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RDDs vs. </a:t>
            </a:r>
            <a:r>
              <a:rPr lang="en-US" sz="3200" dirty="0" err="1"/>
              <a:t>D</a:t>
            </a:r>
            <a:r>
              <a:rPr lang="en-US" sz="3200" dirty="0" err="1" smtClean="0"/>
              <a:t>ataFrames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RDDs provide a low level interface into Spark</a:t>
            </a:r>
          </a:p>
          <a:p>
            <a:r>
              <a:rPr lang="en-US" sz="2600" dirty="0" err="1" smtClean="0"/>
              <a:t>DataFrames</a:t>
            </a:r>
            <a:r>
              <a:rPr lang="en-US" sz="2600" dirty="0" smtClean="0"/>
              <a:t> have a schema</a:t>
            </a:r>
          </a:p>
          <a:p>
            <a:r>
              <a:rPr lang="en-US" sz="2600" dirty="0" err="1" smtClean="0"/>
              <a:t>DataFrames</a:t>
            </a:r>
            <a:r>
              <a:rPr lang="en-US" sz="2600" dirty="0" smtClean="0"/>
              <a:t> are cached and optimized by Spark</a:t>
            </a:r>
          </a:p>
          <a:p>
            <a:r>
              <a:rPr lang="en-US" sz="2600" dirty="0" err="1" smtClean="0"/>
              <a:t>DataFrames</a:t>
            </a:r>
            <a:r>
              <a:rPr lang="en-US" sz="2600" dirty="0" smtClean="0"/>
              <a:t> are built on top of the RDDs and the core Spark API</a:t>
            </a:r>
            <a:endParaRPr lang="en-US" sz="2600" dirty="0"/>
          </a:p>
        </p:txBody>
      </p:sp>
      <p:pic>
        <p:nvPicPr>
          <p:cNvPr id="4" name="Picture 3" descr="Screen Shot 2016-07-19 at 2.41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36" y="4137103"/>
            <a:ext cx="4828891" cy="2110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2047" y="6263419"/>
            <a:ext cx="2444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382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Growth of Big Datasets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3204"/>
            <a:ext cx="8229600" cy="5323510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/>
              <a:t>I</a:t>
            </a:r>
            <a:r>
              <a:rPr lang="en-US" sz="7200" dirty="0" smtClean="0"/>
              <a:t>nternet/Online Data</a:t>
            </a:r>
          </a:p>
          <a:p>
            <a:pPr lvl="1"/>
            <a:r>
              <a:rPr lang="en-US" sz="7200" dirty="0" smtClean="0"/>
              <a:t>Clicks</a:t>
            </a:r>
          </a:p>
          <a:p>
            <a:pPr lvl="1"/>
            <a:r>
              <a:rPr lang="en-US" sz="7200" dirty="0" smtClean="0"/>
              <a:t>Searches</a:t>
            </a:r>
          </a:p>
          <a:p>
            <a:pPr lvl="1"/>
            <a:r>
              <a:rPr lang="en-US" sz="7200" dirty="0" smtClean="0"/>
              <a:t>Server requests</a:t>
            </a:r>
          </a:p>
          <a:p>
            <a:pPr lvl="1"/>
            <a:r>
              <a:rPr lang="en-US" sz="7200" dirty="0" smtClean="0"/>
              <a:t>Web logs</a:t>
            </a:r>
          </a:p>
          <a:p>
            <a:pPr lvl="1"/>
            <a:r>
              <a:rPr lang="en-US" sz="7200" dirty="0" smtClean="0"/>
              <a:t>Cell phone logs</a:t>
            </a:r>
          </a:p>
          <a:p>
            <a:pPr lvl="1"/>
            <a:r>
              <a:rPr lang="en-US" sz="7200" dirty="0" smtClean="0"/>
              <a:t>Mobile GPS locations</a:t>
            </a:r>
          </a:p>
          <a:p>
            <a:pPr lvl="1"/>
            <a:r>
              <a:rPr lang="en-US" sz="7200" dirty="0" smtClean="0"/>
              <a:t>User generated content</a:t>
            </a:r>
          </a:p>
          <a:p>
            <a:pPr lvl="1"/>
            <a:r>
              <a:rPr lang="en-US" sz="7200" dirty="0" smtClean="0"/>
              <a:t>Entertainment (YouTube, Netflix, </a:t>
            </a:r>
            <a:r>
              <a:rPr lang="en-US" sz="7200" dirty="0" err="1"/>
              <a:t>S</a:t>
            </a:r>
            <a:r>
              <a:rPr lang="en-US" sz="7200" dirty="0" err="1" smtClean="0"/>
              <a:t>potify</a:t>
            </a:r>
            <a:r>
              <a:rPr lang="en-US" sz="7200" dirty="0" smtClean="0"/>
              <a:t>, …)</a:t>
            </a:r>
          </a:p>
          <a:p>
            <a:r>
              <a:rPr lang="en-US" sz="7200" dirty="0" smtClean="0"/>
              <a:t>Healthcare and </a:t>
            </a:r>
            <a:r>
              <a:rPr lang="en-US" sz="7200" dirty="0"/>
              <a:t>S</a:t>
            </a:r>
            <a:r>
              <a:rPr lang="en-US" sz="7200" dirty="0" smtClean="0"/>
              <a:t>cientific Computations</a:t>
            </a:r>
          </a:p>
          <a:p>
            <a:pPr lvl="1"/>
            <a:r>
              <a:rPr lang="en-US" sz="7200" dirty="0" smtClean="0"/>
              <a:t>Genomics, medical images, healthcare data, billing data</a:t>
            </a:r>
          </a:p>
          <a:p>
            <a:r>
              <a:rPr lang="en-US" sz="7200" dirty="0" smtClean="0"/>
              <a:t>Graph data</a:t>
            </a:r>
          </a:p>
          <a:p>
            <a:pPr lvl="1"/>
            <a:r>
              <a:rPr lang="en-US" sz="7200" dirty="0" smtClean="0"/>
              <a:t>Telecommunications network</a:t>
            </a:r>
          </a:p>
          <a:p>
            <a:pPr lvl="1"/>
            <a:r>
              <a:rPr lang="en-US" sz="7200" dirty="0" smtClean="0"/>
              <a:t>Social networks (Facebook, Twitter, LinkedIn, …)</a:t>
            </a:r>
          </a:p>
          <a:p>
            <a:pPr lvl="1"/>
            <a:r>
              <a:rPr lang="en-US" sz="7200" dirty="0" smtClean="0"/>
              <a:t>Computer networks </a:t>
            </a:r>
          </a:p>
          <a:p>
            <a:r>
              <a:rPr lang="en-US" sz="7200" dirty="0" smtClean="0"/>
              <a:t>Internet of Things</a:t>
            </a:r>
          </a:p>
          <a:p>
            <a:pPr lvl="1"/>
            <a:r>
              <a:rPr lang="en-US" sz="7200" dirty="0" smtClean="0"/>
              <a:t>RFID</a:t>
            </a:r>
          </a:p>
          <a:p>
            <a:pPr lvl="1"/>
            <a:r>
              <a:rPr lang="en-US" sz="7200" dirty="0" smtClean="0"/>
              <a:t>Sensors</a:t>
            </a:r>
          </a:p>
          <a:p>
            <a:r>
              <a:rPr lang="en-US" sz="7200" dirty="0"/>
              <a:t>F</a:t>
            </a:r>
            <a:r>
              <a:rPr lang="en-US" sz="7200" dirty="0" smtClean="0"/>
              <a:t>inancial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71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Spark Operations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695218"/>
              </p:ext>
            </p:extLst>
          </p:nvPr>
        </p:nvGraphicFramePr>
        <p:xfrm>
          <a:off x="451186" y="1524000"/>
          <a:ext cx="8229600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239726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Transformations</a:t>
                      </a:r>
                    </a:p>
                    <a:p>
                      <a:pPr algn="ctr"/>
                      <a:r>
                        <a:rPr lang="en-US" sz="2400" dirty="0" smtClean="0"/>
                        <a:t>(create a new RDD)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map</a:t>
                      </a:r>
                    </a:p>
                    <a:p>
                      <a:pPr algn="l"/>
                      <a:r>
                        <a:rPr lang="en-US" sz="2400" dirty="0" smtClean="0"/>
                        <a:t>filter</a:t>
                      </a:r>
                    </a:p>
                    <a:p>
                      <a:pPr algn="l"/>
                      <a:r>
                        <a:rPr lang="en-US" sz="2400" dirty="0" smtClean="0"/>
                        <a:t>sample</a:t>
                      </a:r>
                    </a:p>
                    <a:p>
                      <a:pPr algn="l"/>
                      <a:r>
                        <a:rPr lang="en-US" sz="2400" dirty="0" err="1" smtClean="0"/>
                        <a:t>groupByKey</a:t>
                      </a:r>
                      <a:endParaRPr lang="en-US" sz="2400" dirty="0" smtClean="0"/>
                    </a:p>
                    <a:p>
                      <a:pPr algn="l"/>
                      <a:r>
                        <a:rPr lang="en-US" sz="2400" dirty="0" err="1" smtClean="0"/>
                        <a:t>reduceByKey</a:t>
                      </a:r>
                      <a:endParaRPr lang="en-US" sz="2400" dirty="0" smtClean="0"/>
                    </a:p>
                    <a:p>
                      <a:pPr algn="l"/>
                      <a:r>
                        <a:rPr lang="en-US" sz="2400" dirty="0" err="1" smtClean="0"/>
                        <a:t>sortByKey</a:t>
                      </a:r>
                      <a:endParaRPr lang="en-US" sz="2400" dirty="0" smtClean="0"/>
                    </a:p>
                    <a:p>
                      <a:pPr algn="l"/>
                      <a:r>
                        <a:rPr lang="en-US" sz="2400" dirty="0" smtClean="0"/>
                        <a:t>intersection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/>
                        <a:t>flatMap</a:t>
                      </a:r>
                      <a:endParaRPr lang="en-US" sz="2400" dirty="0" smtClean="0"/>
                    </a:p>
                    <a:p>
                      <a:pPr algn="r"/>
                      <a:r>
                        <a:rPr lang="en-US" sz="2400" dirty="0" smtClean="0"/>
                        <a:t>union</a:t>
                      </a:r>
                    </a:p>
                    <a:p>
                      <a:pPr algn="r"/>
                      <a:r>
                        <a:rPr lang="en-US" sz="2400" dirty="0" smtClean="0"/>
                        <a:t>join</a:t>
                      </a:r>
                    </a:p>
                    <a:p>
                      <a:pPr algn="r"/>
                      <a:r>
                        <a:rPr lang="en-US" sz="2400" dirty="0" err="1" smtClean="0"/>
                        <a:t>cogroup</a:t>
                      </a:r>
                      <a:endParaRPr lang="en-US" sz="2400" dirty="0" smtClean="0"/>
                    </a:p>
                    <a:p>
                      <a:pPr algn="r"/>
                      <a:r>
                        <a:rPr lang="en-US" sz="2400" dirty="0" smtClean="0"/>
                        <a:t>cross</a:t>
                      </a:r>
                      <a:br>
                        <a:rPr lang="en-US" sz="2400" dirty="0" smtClean="0"/>
                      </a:br>
                      <a:r>
                        <a:rPr lang="en-US" sz="2400" dirty="0" err="1" smtClean="0"/>
                        <a:t>mapValues</a:t>
                      </a:r>
                      <a:endParaRPr lang="en-US" sz="2400" dirty="0" smtClean="0"/>
                    </a:p>
                    <a:p>
                      <a:pPr algn="r"/>
                      <a:r>
                        <a:rPr lang="en-US" sz="2400" dirty="0" err="1" smtClean="0"/>
                        <a:t>reduceByKey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430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Actions</a:t>
                      </a:r>
                    </a:p>
                    <a:p>
                      <a:pPr algn="ctr"/>
                      <a:r>
                        <a:rPr lang="en-US" sz="2400" dirty="0" smtClean="0"/>
                        <a:t>(return results to driver program)</a:t>
                      </a:r>
                      <a:endParaRPr lang="en-US" sz="2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collect                                                         first </a:t>
                      </a:r>
                      <a:r>
                        <a:rPr lang="en-US" sz="2400" baseline="0" dirty="0" smtClean="0"/>
                        <a:t>                                               </a:t>
                      </a:r>
                      <a:r>
                        <a:rPr lang="en-US" sz="2400" dirty="0" smtClean="0"/>
                        <a:t>Reduce                                                       take</a:t>
                      </a:r>
                    </a:p>
                    <a:p>
                      <a:pPr algn="l"/>
                      <a:r>
                        <a:rPr lang="en-US" sz="2400" dirty="0" smtClean="0"/>
                        <a:t>Count                                           </a:t>
                      </a:r>
                      <a:r>
                        <a:rPr lang="en-US" sz="2400" dirty="0" err="1" smtClean="0"/>
                        <a:t>takeOrdered</a:t>
                      </a:r>
                      <a:endParaRPr lang="en-US" sz="2400" dirty="0" smtClean="0"/>
                    </a:p>
                    <a:p>
                      <a:pPr algn="l"/>
                      <a:r>
                        <a:rPr lang="en-US" sz="2400" dirty="0" err="1" smtClean="0"/>
                        <a:t>takeSample</a:t>
                      </a:r>
                      <a:r>
                        <a:rPr lang="en-US" sz="2400" dirty="0" smtClean="0"/>
                        <a:t>                                  </a:t>
                      </a:r>
                      <a:r>
                        <a:rPr lang="en-US" sz="2400" dirty="0" err="1" smtClean="0"/>
                        <a:t>countByKey</a:t>
                      </a:r>
                      <a:r>
                        <a:rPr lang="en-US" sz="2400" dirty="0" smtClean="0"/>
                        <a:t>                                               take                                                            save</a:t>
                      </a:r>
                    </a:p>
                    <a:p>
                      <a:pPr algn="l"/>
                      <a:r>
                        <a:rPr lang="en-US" sz="2400" dirty="0" err="1" smtClean="0"/>
                        <a:t>lookupKey</a:t>
                      </a:r>
                      <a:r>
                        <a:rPr lang="en-US" sz="2400" dirty="0" smtClean="0"/>
                        <a:t>                                            </a:t>
                      </a:r>
                      <a:r>
                        <a:rPr lang="en-US" sz="2400" dirty="0" err="1" smtClean="0"/>
                        <a:t>foreach</a:t>
                      </a:r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6520" y="142687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3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Directed Acyclic Graphs (DAG)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900420" y="2312481"/>
            <a:ext cx="748770" cy="7866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465058" y="1525866"/>
            <a:ext cx="748770" cy="7866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1649190" y="3583200"/>
            <a:ext cx="748770" cy="7866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5242142" y="1525866"/>
            <a:ext cx="748770" cy="7866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7725404" y="2796585"/>
            <a:ext cx="748770" cy="7866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9" name="Oval 8"/>
          <p:cNvSpPr/>
          <p:nvPr/>
        </p:nvSpPr>
        <p:spPr>
          <a:xfrm>
            <a:off x="4408068" y="3867519"/>
            <a:ext cx="748770" cy="7866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7223065" y="4543480"/>
            <a:ext cx="748770" cy="7866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12" name="Straight Arrow Connector 11"/>
          <p:cNvCxnSpPr>
            <a:stCxn id="4" idx="7"/>
            <a:endCxn id="5" idx="2"/>
          </p:cNvCxnSpPr>
          <p:nvPr/>
        </p:nvCxnSpPr>
        <p:spPr>
          <a:xfrm flipV="1">
            <a:off x="1539535" y="1919174"/>
            <a:ext cx="925523" cy="508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9" idx="2"/>
          </p:cNvCxnSpPr>
          <p:nvPr/>
        </p:nvCxnSpPr>
        <p:spPr>
          <a:xfrm>
            <a:off x="2397960" y="4027870"/>
            <a:ext cx="2010108" cy="2329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7"/>
            <a:endCxn id="7" idx="1"/>
          </p:cNvCxnSpPr>
          <p:nvPr/>
        </p:nvCxnSpPr>
        <p:spPr>
          <a:xfrm>
            <a:off x="3104173" y="1641063"/>
            <a:ext cx="22476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6"/>
            <a:endCxn id="8" idx="1"/>
          </p:cNvCxnSpPr>
          <p:nvPr/>
        </p:nvCxnSpPr>
        <p:spPr>
          <a:xfrm>
            <a:off x="5990912" y="1919174"/>
            <a:ext cx="1844147" cy="9926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4"/>
            <a:endCxn id="10" idx="7"/>
          </p:cNvCxnSpPr>
          <p:nvPr/>
        </p:nvCxnSpPr>
        <p:spPr>
          <a:xfrm flipH="1">
            <a:off x="7862180" y="3583200"/>
            <a:ext cx="237609" cy="10754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9" idx="1"/>
          </p:cNvCxnSpPr>
          <p:nvPr/>
        </p:nvCxnSpPr>
        <p:spPr>
          <a:xfrm>
            <a:off x="2951773" y="2297177"/>
            <a:ext cx="1565950" cy="16855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6"/>
            <a:endCxn id="8" idx="2"/>
          </p:cNvCxnSpPr>
          <p:nvPr/>
        </p:nvCxnSpPr>
        <p:spPr>
          <a:xfrm>
            <a:off x="3213828" y="1919174"/>
            <a:ext cx="4511576" cy="1270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6"/>
            <a:endCxn id="8" idx="3"/>
          </p:cNvCxnSpPr>
          <p:nvPr/>
        </p:nvCxnSpPr>
        <p:spPr>
          <a:xfrm flipV="1">
            <a:off x="5156838" y="3468003"/>
            <a:ext cx="2678221" cy="7928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34553" y="5008690"/>
            <a:ext cx="6990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DAGs track dependencies (also known as </a:t>
            </a:r>
            <a:r>
              <a:rPr lang="en-US" sz="2200" dirty="0"/>
              <a:t>L</a:t>
            </a:r>
            <a:r>
              <a:rPr lang="en-US" sz="2200" dirty="0" smtClean="0"/>
              <a:t>ineage )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200" dirty="0" smtClean="0"/>
              <a:t>nodes are RDDs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200" dirty="0"/>
              <a:t>a</a:t>
            </a:r>
            <a:r>
              <a:rPr lang="en-US" sz="2200" dirty="0" smtClean="0"/>
              <a:t>rrows are Transformations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50977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Narrow Vs. Wide transformation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594009" y="2103064"/>
            <a:ext cx="3577716" cy="13314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5944" y="2185000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88536" y="2185000"/>
            <a:ext cx="785185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5944" y="2528588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88536" y="2528588"/>
            <a:ext cx="785185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5944" y="2817550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88536" y="2817550"/>
            <a:ext cx="785185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5944" y="3108977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88536" y="3108977"/>
            <a:ext cx="785185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5" idx="3"/>
            <a:endCxn id="6" idx="1"/>
          </p:cNvCxnSpPr>
          <p:nvPr/>
        </p:nvCxnSpPr>
        <p:spPr>
          <a:xfrm>
            <a:off x="1386024" y="2280594"/>
            <a:ext cx="180251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386024" y="2624181"/>
            <a:ext cx="180251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386024" y="2910963"/>
            <a:ext cx="180251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386024" y="3197745"/>
            <a:ext cx="180251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48405" y="3819105"/>
            <a:ext cx="3577716" cy="13314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0340" y="3901041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42932" y="3901041"/>
            <a:ext cx="785185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0340" y="4244629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42932" y="4244629"/>
            <a:ext cx="785185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30340" y="4533591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142932" y="4533591"/>
            <a:ext cx="785185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30340" y="4825018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42932" y="4825018"/>
            <a:ext cx="785185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19" idx="3"/>
            <a:endCxn id="20" idx="1"/>
          </p:cNvCxnSpPr>
          <p:nvPr/>
        </p:nvCxnSpPr>
        <p:spPr>
          <a:xfrm>
            <a:off x="1340420" y="3996635"/>
            <a:ext cx="180251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340420" y="4340222"/>
            <a:ext cx="180251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340420" y="4627004"/>
            <a:ext cx="180251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340420" y="4927442"/>
            <a:ext cx="180251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726959" y="2123263"/>
            <a:ext cx="3577716" cy="13314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08894" y="2205199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A,1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321486" y="2205199"/>
            <a:ext cx="785185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A,[1,2]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08894" y="2548787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321486" y="2548787"/>
            <a:ext cx="785185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808894" y="2837749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321486" y="2837749"/>
            <a:ext cx="785185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808894" y="3129176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321486" y="3129176"/>
            <a:ext cx="785185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32" idx="3"/>
            <a:endCxn id="33" idx="1"/>
          </p:cNvCxnSpPr>
          <p:nvPr/>
        </p:nvCxnSpPr>
        <p:spPr>
          <a:xfrm>
            <a:off x="5518974" y="2300793"/>
            <a:ext cx="180251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518974" y="2644380"/>
            <a:ext cx="180251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681355" y="3839304"/>
            <a:ext cx="3577716" cy="13314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763290" y="3921240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A,2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275882" y="3921240"/>
            <a:ext cx="785185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763290" y="4264828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275882" y="4264828"/>
            <a:ext cx="785185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763290" y="4553790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275882" y="4553790"/>
            <a:ext cx="785185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763290" y="4845217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275882" y="4845217"/>
            <a:ext cx="785185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>
            <a:stCxn id="45" idx="3"/>
          </p:cNvCxnSpPr>
          <p:nvPr/>
        </p:nvCxnSpPr>
        <p:spPr>
          <a:xfrm flipV="1">
            <a:off x="5473370" y="2300793"/>
            <a:ext cx="1848116" cy="171604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39" idx="1"/>
          </p:cNvCxnSpPr>
          <p:nvPr/>
        </p:nvCxnSpPr>
        <p:spPr>
          <a:xfrm flipV="1">
            <a:off x="5473370" y="3224770"/>
            <a:ext cx="1848116" cy="113565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37" idx="1"/>
          </p:cNvCxnSpPr>
          <p:nvPr/>
        </p:nvCxnSpPr>
        <p:spPr>
          <a:xfrm flipV="1">
            <a:off x="5473370" y="2933343"/>
            <a:ext cx="1848116" cy="171386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473370" y="4947641"/>
            <a:ext cx="180251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659132" y="1727516"/>
            <a:ext cx="1618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Narrow</a:t>
            </a:r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5883032" y="1698307"/>
            <a:ext cx="1618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Wide</a:t>
            </a:r>
            <a:endParaRPr lang="en-US" sz="2000" dirty="0"/>
          </a:p>
        </p:txBody>
      </p:sp>
      <p:sp>
        <p:nvSpPr>
          <p:cNvPr id="59" name="Rounded Rectangle 58"/>
          <p:cNvSpPr/>
          <p:nvPr/>
        </p:nvSpPr>
        <p:spPr>
          <a:xfrm>
            <a:off x="1340420" y="5293979"/>
            <a:ext cx="1351885" cy="3094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Map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>
            <a:endCxn id="46" idx="1"/>
          </p:cNvCxnSpPr>
          <p:nvPr/>
        </p:nvCxnSpPr>
        <p:spPr>
          <a:xfrm>
            <a:off x="5518974" y="3217944"/>
            <a:ext cx="1756908" cy="79889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48" idx="1"/>
          </p:cNvCxnSpPr>
          <p:nvPr/>
        </p:nvCxnSpPr>
        <p:spPr>
          <a:xfrm>
            <a:off x="5518974" y="2931162"/>
            <a:ext cx="1756908" cy="142926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50" idx="1"/>
          </p:cNvCxnSpPr>
          <p:nvPr/>
        </p:nvCxnSpPr>
        <p:spPr>
          <a:xfrm>
            <a:off x="5473370" y="4364784"/>
            <a:ext cx="1802512" cy="2846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5473370" y="5296160"/>
            <a:ext cx="1351885" cy="3094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groupByKey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264867" y="1698307"/>
            <a:ext cx="1618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39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an action</a:t>
            </a:r>
          </a:p>
          <a:p>
            <a:pPr lvl="1"/>
            <a:r>
              <a:rPr lang="en-US" dirty="0" smtClean="0"/>
              <a:t>The final stage of the workflow</a:t>
            </a:r>
          </a:p>
          <a:p>
            <a:pPr lvl="1"/>
            <a:r>
              <a:rPr lang="en-US" dirty="0" smtClean="0"/>
              <a:t>Triggers the execution of the DAG</a:t>
            </a:r>
          </a:p>
          <a:p>
            <a:pPr lvl="1"/>
            <a:r>
              <a:rPr lang="en-US" dirty="0" smtClean="0"/>
              <a:t>Returns the results to the driver</a:t>
            </a:r>
          </a:p>
          <a:p>
            <a:pPr lvl="1"/>
            <a:r>
              <a:rPr lang="en-US" dirty="0" smtClean="0"/>
              <a:t>Or writes the data to HDFS or to a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8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Spark Workflow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94008" y="2103064"/>
            <a:ext cx="7285159" cy="14407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5944" y="2185000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88536" y="2185000"/>
            <a:ext cx="785185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5944" y="2528588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88536" y="2528588"/>
            <a:ext cx="785185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5944" y="2817550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88536" y="2817550"/>
            <a:ext cx="785185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5944" y="3108977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88536" y="3108977"/>
            <a:ext cx="785185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5" idx="3"/>
            <a:endCxn id="6" idx="1"/>
          </p:cNvCxnSpPr>
          <p:nvPr/>
        </p:nvCxnSpPr>
        <p:spPr>
          <a:xfrm>
            <a:off x="1386024" y="2280594"/>
            <a:ext cx="180251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386024" y="2624181"/>
            <a:ext cx="180251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386024" y="2910963"/>
            <a:ext cx="180251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386024" y="3197745"/>
            <a:ext cx="180251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528959" y="2185000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528959" y="2528588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528959" y="2817550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528959" y="3108977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181263" y="2185000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181263" y="2528588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181263" y="2817550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181263" y="3108977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645478" y="1802626"/>
            <a:ext cx="1112916" cy="30043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FlatMap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850824" y="1802626"/>
            <a:ext cx="805669" cy="30043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5122968" y="1802626"/>
            <a:ext cx="1652303" cy="30043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groupbyKey</a:t>
            </a:r>
            <a:endParaRPr lang="en-US" dirty="0"/>
          </a:p>
        </p:txBody>
      </p:sp>
      <p:cxnSp>
        <p:nvCxnSpPr>
          <p:cNvPr id="46" name="Straight Arrow Connector 45"/>
          <p:cNvCxnSpPr>
            <a:endCxn id="35" idx="1"/>
          </p:cNvCxnSpPr>
          <p:nvPr/>
        </p:nvCxnSpPr>
        <p:spPr>
          <a:xfrm>
            <a:off x="3973721" y="2275947"/>
            <a:ext cx="555238" cy="464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973721" y="2624181"/>
            <a:ext cx="555238" cy="464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973721" y="2910963"/>
            <a:ext cx="555238" cy="464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973721" y="3193098"/>
            <a:ext cx="555238" cy="464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94008" y="3885299"/>
            <a:ext cx="7285159" cy="14407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75944" y="3967235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188536" y="3967235"/>
            <a:ext cx="785185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75944" y="4310823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188536" y="4310823"/>
            <a:ext cx="785185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75944" y="4599785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188536" y="4599785"/>
            <a:ext cx="785185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75944" y="4891212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188536" y="4891212"/>
            <a:ext cx="785185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53" idx="3"/>
            <a:endCxn id="54" idx="1"/>
          </p:cNvCxnSpPr>
          <p:nvPr/>
        </p:nvCxnSpPr>
        <p:spPr>
          <a:xfrm>
            <a:off x="1386024" y="4062829"/>
            <a:ext cx="180251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386024" y="4406416"/>
            <a:ext cx="180251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386024" y="4693198"/>
            <a:ext cx="180251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1386024" y="4979980"/>
            <a:ext cx="180251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4528959" y="3967235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528959" y="4310823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528959" y="4599785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528959" y="4891212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181263" y="3967235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181263" y="4310823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81263" y="4599785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181263" y="4891212"/>
            <a:ext cx="710080" cy="19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76" name="Straight Arrow Connector 75"/>
          <p:cNvCxnSpPr>
            <a:endCxn id="65" idx="1"/>
          </p:cNvCxnSpPr>
          <p:nvPr/>
        </p:nvCxnSpPr>
        <p:spPr>
          <a:xfrm>
            <a:off x="3973721" y="4058182"/>
            <a:ext cx="555238" cy="464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3973721" y="4406416"/>
            <a:ext cx="555238" cy="464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3973721" y="4693198"/>
            <a:ext cx="555238" cy="464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3973721" y="4975333"/>
            <a:ext cx="555238" cy="464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239039" y="2275947"/>
            <a:ext cx="942224" cy="178688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5239039" y="2646846"/>
            <a:ext cx="942224" cy="26876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5239039" y="2646846"/>
            <a:ext cx="942224" cy="175492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5239039" y="2280594"/>
            <a:ext cx="942224" cy="178223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71" idx="1"/>
          </p:cNvCxnSpPr>
          <p:nvPr/>
        </p:nvCxnSpPr>
        <p:spPr>
          <a:xfrm>
            <a:off x="5239039" y="2910963"/>
            <a:ext cx="942224" cy="178441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endCxn id="42" idx="1"/>
          </p:cNvCxnSpPr>
          <p:nvPr/>
        </p:nvCxnSpPr>
        <p:spPr>
          <a:xfrm>
            <a:off x="5239039" y="3197745"/>
            <a:ext cx="942224" cy="682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endCxn id="72" idx="1"/>
          </p:cNvCxnSpPr>
          <p:nvPr/>
        </p:nvCxnSpPr>
        <p:spPr>
          <a:xfrm>
            <a:off x="5239039" y="4688551"/>
            <a:ext cx="942224" cy="29825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endCxn id="70" idx="1"/>
          </p:cNvCxnSpPr>
          <p:nvPr/>
        </p:nvCxnSpPr>
        <p:spPr>
          <a:xfrm flipV="1">
            <a:off x="5239039" y="4406417"/>
            <a:ext cx="942224" cy="56891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Curved Connector 99"/>
          <p:cNvCxnSpPr/>
          <p:nvPr/>
        </p:nvCxnSpPr>
        <p:spPr>
          <a:xfrm>
            <a:off x="6891342" y="2280594"/>
            <a:ext cx="1465764" cy="3898861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urved Connector 103"/>
          <p:cNvCxnSpPr/>
          <p:nvPr/>
        </p:nvCxnSpPr>
        <p:spPr>
          <a:xfrm>
            <a:off x="6891343" y="2280594"/>
            <a:ext cx="1465764" cy="3898861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/>
          <p:cNvCxnSpPr/>
          <p:nvPr/>
        </p:nvCxnSpPr>
        <p:spPr>
          <a:xfrm rot="16200000" flipH="1">
            <a:off x="5992303" y="3814650"/>
            <a:ext cx="3263845" cy="1465764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/>
          <p:cNvCxnSpPr/>
          <p:nvPr/>
        </p:nvCxnSpPr>
        <p:spPr>
          <a:xfrm rot="16200000" flipH="1">
            <a:off x="6511290" y="4442881"/>
            <a:ext cx="2116626" cy="1356521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08"/>
          <p:cNvCxnSpPr/>
          <p:nvPr/>
        </p:nvCxnSpPr>
        <p:spPr>
          <a:xfrm>
            <a:off x="6891344" y="2628542"/>
            <a:ext cx="1465764" cy="3898861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urved Connector 109"/>
          <p:cNvCxnSpPr/>
          <p:nvPr/>
        </p:nvCxnSpPr>
        <p:spPr>
          <a:xfrm rot="16200000" flipH="1">
            <a:off x="6740029" y="4562376"/>
            <a:ext cx="1768392" cy="1465766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Curved Connector 110"/>
          <p:cNvCxnSpPr/>
          <p:nvPr/>
        </p:nvCxnSpPr>
        <p:spPr>
          <a:xfrm rot="16200000" flipH="1">
            <a:off x="6863896" y="4747777"/>
            <a:ext cx="1525044" cy="1465764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114"/>
          <p:cNvCxnSpPr>
            <a:stCxn id="72" idx="3"/>
          </p:cNvCxnSpPr>
          <p:nvPr/>
        </p:nvCxnSpPr>
        <p:spPr>
          <a:xfrm>
            <a:off x="6891343" y="4986806"/>
            <a:ext cx="1356521" cy="1097055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Rounded Rectangle 115"/>
          <p:cNvSpPr/>
          <p:nvPr/>
        </p:nvSpPr>
        <p:spPr>
          <a:xfrm>
            <a:off x="6424868" y="5783424"/>
            <a:ext cx="2341901" cy="98325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6688705" y="5929230"/>
            <a:ext cx="792013" cy="6279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Spark Context</a:t>
            </a:r>
            <a:endParaRPr lang="en-US" sz="1400" dirty="0"/>
          </a:p>
        </p:txBody>
      </p:sp>
      <p:sp>
        <p:nvSpPr>
          <p:cNvPr id="118" name="Rectangle 117"/>
          <p:cNvSpPr/>
          <p:nvPr/>
        </p:nvSpPr>
        <p:spPr>
          <a:xfrm>
            <a:off x="7606060" y="5929230"/>
            <a:ext cx="835170" cy="6279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Driver Program</a:t>
            </a:r>
            <a:endParaRPr lang="en-US" sz="1400" dirty="0"/>
          </a:p>
        </p:txBody>
      </p:sp>
      <p:cxnSp>
        <p:nvCxnSpPr>
          <p:cNvPr id="122" name="Curved Connector 121"/>
          <p:cNvCxnSpPr>
            <a:stCxn id="42" idx="3"/>
          </p:cNvCxnSpPr>
          <p:nvPr/>
        </p:nvCxnSpPr>
        <p:spPr>
          <a:xfrm>
            <a:off x="6891343" y="3204571"/>
            <a:ext cx="987824" cy="2578853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7107638" y="5326033"/>
            <a:ext cx="1579162" cy="4573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46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Python RDD API Examples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300" dirty="0" smtClean="0"/>
              <a:t>Word count</a:t>
            </a:r>
          </a:p>
          <a:p>
            <a:endParaRPr lang="en-US" sz="1800" dirty="0" smtClean="0"/>
          </a:p>
          <a:p>
            <a:pPr marL="400050" lvl="1" indent="0">
              <a:buNone/>
            </a:pPr>
            <a:r>
              <a:rPr lang="en-US" sz="1800" dirty="0" err="1" smtClean="0">
                <a:solidFill>
                  <a:srgbClr val="0000FF"/>
                </a:solidFill>
              </a:rPr>
              <a:t>text_file</a:t>
            </a:r>
            <a:r>
              <a:rPr lang="en-US" sz="1800" dirty="0" smtClean="0">
                <a:solidFill>
                  <a:srgbClr val="0000FF"/>
                </a:solidFill>
              </a:rPr>
              <a:t> = </a:t>
            </a:r>
            <a:r>
              <a:rPr lang="en-US" sz="1800" dirty="0" err="1" smtClean="0">
                <a:solidFill>
                  <a:srgbClr val="0000FF"/>
                </a:solidFill>
              </a:rPr>
              <a:t>sc.textFile</a:t>
            </a:r>
            <a:r>
              <a:rPr lang="en-US" sz="1800" dirty="0" smtClean="0">
                <a:solidFill>
                  <a:srgbClr val="0000FF"/>
                </a:solidFill>
              </a:rPr>
              <a:t>("</a:t>
            </a:r>
            <a:r>
              <a:rPr lang="en-US" sz="1800" dirty="0" err="1" smtClean="0">
                <a:solidFill>
                  <a:srgbClr val="0000FF"/>
                </a:solidFill>
              </a:rPr>
              <a:t>hdfs</a:t>
            </a:r>
            <a:r>
              <a:rPr lang="en-US" sz="1800" dirty="0" smtClean="0">
                <a:solidFill>
                  <a:srgbClr val="0000FF"/>
                </a:solidFill>
              </a:rPr>
              <a:t>://</a:t>
            </a:r>
            <a:r>
              <a:rPr lang="en-US" sz="1800" dirty="0" err="1" smtClean="0">
                <a:solidFill>
                  <a:srgbClr val="0000FF"/>
                </a:solidFill>
              </a:rPr>
              <a:t>usr</a:t>
            </a:r>
            <a:r>
              <a:rPr lang="en-US" sz="1800" dirty="0" smtClean="0">
                <a:solidFill>
                  <a:srgbClr val="0000FF"/>
                </a:solidFill>
              </a:rPr>
              <a:t>/</a:t>
            </a:r>
            <a:r>
              <a:rPr lang="en-US" sz="1800" dirty="0" err="1" smtClean="0">
                <a:solidFill>
                  <a:srgbClr val="0000FF"/>
                </a:solidFill>
              </a:rPr>
              <a:t>godil</a:t>
            </a:r>
            <a:r>
              <a:rPr lang="en-US" sz="1800" dirty="0" smtClean="0">
                <a:solidFill>
                  <a:srgbClr val="0000FF"/>
                </a:solidFill>
              </a:rPr>
              <a:t>/text/</a:t>
            </a:r>
            <a:r>
              <a:rPr lang="en-US" sz="1800" dirty="0" err="1" smtClean="0">
                <a:solidFill>
                  <a:srgbClr val="0000FF"/>
                </a:solidFill>
              </a:rPr>
              <a:t>book.txt</a:t>
            </a:r>
            <a:r>
              <a:rPr lang="en-US" sz="1800" dirty="0" smtClean="0">
                <a:solidFill>
                  <a:srgbClr val="0000FF"/>
                </a:solidFill>
              </a:rPr>
              <a:t>")</a:t>
            </a:r>
          </a:p>
          <a:p>
            <a:pPr marL="400050" lvl="1" indent="0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counts = </a:t>
            </a:r>
            <a:r>
              <a:rPr lang="en-US" sz="1800" dirty="0" err="1" smtClean="0">
                <a:solidFill>
                  <a:srgbClr val="0000FF"/>
                </a:solidFill>
              </a:rPr>
              <a:t>text_file.flatMap</a:t>
            </a:r>
            <a:r>
              <a:rPr lang="en-US" sz="1800" dirty="0" smtClean="0">
                <a:solidFill>
                  <a:srgbClr val="0000FF"/>
                </a:solidFill>
              </a:rPr>
              <a:t>(lambda line: </a:t>
            </a:r>
            <a:r>
              <a:rPr lang="en-US" sz="1800" dirty="0" err="1" smtClean="0">
                <a:solidFill>
                  <a:srgbClr val="0000FF"/>
                </a:solidFill>
              </a:rPr>
              <a:t>line.split</a:t>
            </a:r>
            <a:r>
              <a:rPr lang="en-US" sz="1800" dirty="0" smtClean="0">
                <a:solidFill>
                  <a:srgbClr val="0000FF"/>
                </a:solidFill>
              </a:rPr>
              <a:t>(" ")) \</a:t>
            </a:r>
          </a:p>
          <a:p>
            <a:pPr marL="400050" lvl="1" indent="0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             .map(lambda word: (word, 1)) \</a:t>
            </a:r>
          </a:p>
          <a:p>
            <a:pPr marL="400050" lvl="1" indent="0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           .</a:t>
            </a:r>
            <a:r>
              <a:rPr lang="en-US" sz="1800" dirty="0" err="1" smtClean="0">
                <a:solidFill>
                  <a:srgbClr val="0000FF"/>
                </a:solidFill>
              </a:rPr>
              <a:t>reduceByKey</a:t>
            </a:r>
            <a:r>
              <a:rPr lang="en-US" sz="1800" dirty="0" smtClean="0">
                <a:solidFill>
                  <a:srgbClr val="0000FF"/>
                </a:solidFill>
              </a:rPr>
              <a:t>(lambda a, b: a + b)</a:t>
            </a:r>
          </a:p>
          <a:p>
            <a:pPr marL="400050" lvl="1" indent="0">
              <a:buNone/>
            </a:pPr>
            <a:r>
              <a:rPr lang="en-US" sz="1800" dirty="0" err="1" smtClean="0">
                <a:solidFill>
                  <a:srgbClr val="0000FF"/>
                </a:solidFill>
              </a:rPr>
              <a:t>counts.saveAsTextFile</a:t>
            </a:r>
            <a:r>
              <a:rPr lang="en-US" sz="1800" dirty="0" smtClean="0">
                <a:solidFill>
                  <a:srgbClr val="0000FF"/>
                </a:solidFill>
              </a:rPr>
              <a:t>("</a:t>
            </a:r>
            <a:r>
              <a:rPr lang="en-US" sz="1800" dirty="0" err="1" smtClean="0">
                <a:solidFill>
                  <a:srgbClr val="0000FF"/>
                </a:solidFill>
              </a:rPr>
              <a:t>hdfs</a:t>
            </a:r>
            <a:r>
              <a:rPr lang="en-US" sz="1800" dirty="0" smtClean="0">
                <a:solidFill>
                  <a:srgbClr val="0000FF"/>
                </a:solidFill>
              </a:rPr>
              <a:t>://</a:t>
            </a:r>
            <a:r>
              <a:rPr lang="en-US" sz="1800" dirty="0" err="1" smtClean="0">
                <a:solidFill>
                  <a:srgbClr val="0000FF"/>
                </a:solidFill>
              </a:rPr>
              <a:t>usr</a:t>
            </a:r>
            <a:r>
              <a:rPr lang="en-US" sz="1800" dirty="0" smtClean="0">
                <a:solidFill>
                  <a:srgbClr val="0000FF"/>
                </a:solidFill>
              </a:rPr>
              <a:t>/</a:t>
            </a:r>
            <a:r>
              <a:rPr lang="en-US" sz="1800" dirty="0" err="1" smtClean="0">
                <a:solidFill>
                  <a:srgbClr val="0000FF"/>
                </a:solidFill>
              </a:rPr>
              <a:t>godil</a:t>
            </a:r>
            <a:r>
              <a:rPr lang="en-US" sz="1800" dirty="0" smtClean="0">
                <a:solidFill>
                  <a:srgbClr val="0000FF"/>
                </a:solidFill>
              </a:rPr>
              <a:t>/output/</a:t>
            </a:r>
            <a:r>
              <a:rPr lang="en-US" sz="1800" dirty="0" err="1" smtClean="0">
                <a:solidFill>
                  <a:srgbClr val="0000FF"/>
                </a:solidFill>
              </a:rPr>
              <a:t>wordCount.txt</a:t>
            </a:r>
            <a:r>
              <a:rPr lang="en-US" sz="1800" dirty="0" smtClean="0">
                <a:solidFill>
                  <a:srgbClr val="0000FF"/>
                </a:solidFill>
              </a:rPr>
              <a:t>")</a:t>
            </a:r>
          </a:p>
          <a:p>
            <a:pPr marL="400050" lvl="1" indent="0">
              <a:buNone/>
            </a:pPr>
            <a:endParaRPr lang="en-US" sz="1400" dirty="0">
              <a:solidFill>
                <a:srgbClr val="0000FF"/>
              </a:solidFill>
            </a:endParaRPr>
          </a:p>
          <a:p>
            <a:r>
              <a:rPr lang="en-US" sz="2300" dirty="0" smtClean="0"/>
              <a:t>Logistic Regression</a:t>
            </a:r>
          </a:p>
          <a:p>
            <a:endParaRPr lang="en-US" sz="1800" dirty="0" smtClean="0"/>
          </a:p>
          <a:p>
            <a:pPr marL="400050" lvl="1" indent="0">
              <a:buNone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# Every record of this DataFrame contains the label and</a:t>
            </a:r>
          </a:p>
          <a:p>
            <a:pPr marL="400050" lvl="1" indent="0">
              <a:buNone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# features represented by a vector.</a:t>
            </a:r>
          </a:p>
          <a:p>
            <a:pPr marL="400050" lvl="1" indent="0">
              <a:buNone/>
            </a:pPr>
            <a:r>
              <a:rPr lang="en-US" sz="1800" dirty="0" err="1" smtClean="0">
                <a:solidFill>
                  <a:srgbClr val="0000FF"/>
                </a:solidFill>
              </a:rPr>
              <a:t>df</a:t>
            </a:r>
            <a:r>
              <a:rPr lang="en-US" sz="1800" dirty="0" smtClean="0">
                <a:solidFill>
                  <a:srgbClr val="0000FF"/>
                </a:solidFill>
              </a:rPr>
              <a:t> = </a:t>
            </a:r>
            <a:r>
              <a:rPr lang="en-US" sz="1800" dirty="0" err="1" smtClean="0">
                <a:solidFill>
                  <a:srgbClr val="0000FF"/>
                </a:solidFill>
              </a:rPr>
              <a:t>sqlContext.createDataFrame</a:t>
            </a:r>
            <a:r>
              <a:rPr lang="en-US" sz="1800" dirty="0" smtClean="0">
                <a:solidFill>
                  <a:srgbClr val="0000FF"/>
                </a:solidFill>
              </a:rPr>
              <a:t>(data, ["label", "features"])</a:t>
            </a:r>
            <a:endParaRPr lang="en-US" sz="1800" dirty="0" smtClean="0"/>
          </a:p>
          <a:p>
            <a:pPr marL="400050" lvl="1" indent="0">
              <a:buNone/>
            </a:pPr>
            <a:r>
              <a:rPr lang="en-US" sz="1800" dirty="0" smtClean="0"/>
              <a:t># Set parameters for the algorithm.</a:t>
            </a:r>
          </a:p>
          <a:p>
            <a:pPr marL="400050" lvl="1" indent="0">
              <a:buNone/>
            </a:pPr>
            <a:r>
              <a:rPr lang="en-US" sz="1800" dirty="0" smtClean="0"/>
              <a:t># Here, we limit the number of iterations to 10.</a:t>
            </a:r>
          </a:p>
          <a:p>
            <a:pPr marL="400050" lvl="1" indent="0">
              <a:buNone/>
            </a:pPr>
            <a:r>
              <a:rPr lang="en-US" sz="1800" dirty="0" err="1" smtClean="0">
                <a:solidFill>
                  <a:srgbClr val="0000FF"/>
                </a:solidFill>
              </a:rPr>
              <a:t>lr</a:t>
            </a:r>
            <a:r>
              <a:rPr lang="en-US" sz="1800" dirty="0" smtClean="0">
                <a:solidFill>
                  <a:srgbClr val="0000FF"/>
                </a:solidFill>
              </a:rPr>
              <a:t> = </a:t>
            </a:r>
            <a:r>
              <a:rPr lang="en-US" sz="1800" dirty="0" err="1" smtClean="0">
                <a:solidFill>
                  <a:srgbClr val="0000FF"/>
                </a:solidFill>
              </a:rPr>
              <a:t>LogisticRegression</a:t>
            </a:r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lang="en-US" sz="1800" dirty="0" err="1" smtClean="0">
                <a:solidFill>
                  <a:srgbClr val="0000FF"/>
                </a:solidFill>
              </a:rPr>
              <a:t>maxIter</a:t>
            </a:r>
            <a:r>
              <a:rPr lang="en-US" sz="1800" dirty="0" smtClean="0">
                <a:solidFill>
                  <a:srgbClr val="0000FF"/>
                </a:solidFill>
              </a:rPr>
              <a:t>=10)</a:t>
            </a:r>
            <a:endParaRPr lang="en-US" sz="1800" dirty="0" smtClean="0"/>
          </a:p>
          <a:p>
            <a:pPr marL="400050" lvl="1" indent="0">
              <a:buNone/>
            </a:pPr>
            <a:r>
              <a:rPr lang="en-US" sz="1800" dirty="0" smtClean="0">
                <a:solidFill>
                  <a:srgbClr val="FF6600"/>
                </a:solidFill>
              </a:rPr>
              <a:t># Fit the model to the data.</a:t>
            </a:r>
          </a:p>
          <a:p>
            <a:pPr marL="400050" lvl="1" indent="0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model = </a:t>
            </a:r>
            <a:r>
              <a:rPr lang="en-US" sz="1800" dirty="0" err="1" smtClean="0">
                <a:solidFill>
                  <a:srgbClr val="0000FF"/>
                </a:solidFill>
              </a:rPr>
              <a:t>lr.fit</a:t>
            </a:r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lang="en-US" sz="1800" dirty="0" err="1" smtClean="0">
                <a:solidFill>
                  <a:srgbClr val="0000FF"/>
                </a:solidFill>
              </a:rPr>
              <a:t>df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00050" lvl="1" indent="0">
              <a:buNone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# Given a dataset, predict each point's label, and show the results.</a:t>
            </a:r>
          </a:p>
          <a:p>
            <a:pPr marL="400050" lvl="1" indent="0">
              <a:buNone/>
            </a:pPr>
            <a:r>
              <a:rPr lang="en-US" sz="1800" dirty="0" err="1" smtClean="0">
                <a:solidFill>
                  <a:srgbClr val="0000FF"/>
                </a:solidFill>
              </a:rPr>
              <a:t>model.transform</a:t>
            </a:r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lang="en-US" sz="1800" dirty="0" err="1" smtClean="0">
                <a:solidFill>
                  <a:srgbClr val="0000FF"/>
                </a:solidFill>
              </a:rPr>
              <a:t>df</a:t>
            </a:r>
            <a:r>
              <a:rPr lang="en-US" sz="1800" dirty="0" smtClean="0">
                <a:solidFill>
                  <a:srgbClr val="0000FF"/>
                </a:solidFill>
              </a:rPr>
              <a:t>).show()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3334" y="6384299"/>
            <a:ext cx="433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 from http://</a:t>
            </a:r>
            <a:r>
              <a:rPr lang="en-US" dirty="0" err="1" smtClean="0"/>
              <a:t>spark.apache.org</a:t>
            </a:r>
            <a:r>
              <a:rPr lang="en-US" dirty="0" smtClean="0"/>
              <a:t>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4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RDD Persistence and Removal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RDD Persistence </a:t>
            </a:r>
          </a:p>
          <a:p>
            <a:pPr lvl="1"/>
            <a:r>
              <a:rPr lang="en-US" sz="2400" dirty="0" err="1" smtClean="0"/>
              <a:t>RDD.persist</a:t>
            </a:r>
            <a:r>
              <a:rPr lang="en-US" sz="2400" dirty="0" smtClean="0"/>
              <a:t>()</a:t>
            </a:r>
          </a:p>
          <a:p>
            <a:pPr lvl="1"/>
            <a:r>
              <a:rPr lang="en-US" sz="2400" dirty="0" smtClean="0"/>
              <a:t>Storage level:</a:t>
            </a:r>
          </a:p>
          <a:p>
            <a:pPr lvl="2"/>
            <a:r>
              <a:rPr lang="en-US" sz="2000" dirty="0" smtClean="0">
                <a:solidFill>
                  <a:srgbClr val="0000FF"/>
                </a:solidFill>
              </a:rPr>
              <a:t>MEMORY_ONLY, MEMORY_AND_DISK, MEMORY_ONLY_SER, DISK_ONLY,…….</a:t>
            </a:r>
          </a:p>
          <a:p>
            <a:endParaRPr lang="en-US" sz="2400" dirty="0" smtClean="0"/>
          </a:p>
          <a:p>
            <a:r>
              <a:rPr lang="en-US" sz="2400" dirty="0" smtClean="0"/>
              <a:t>RDD Removal</a:t>
            </a:r>
          </a:p>
          <a:p>
            <a:pPr lvl="1"/>
            <a:r>
              <a:rPr lang="en-US" sz="2400" dirty="0" err="1" smtClean="0"/>
              <a:t>RDD.unpersist</a:t>
            </a:r>
            <a:r>
              <a:rPr lang="en-US" sz="2400" dirty="0" smtClean="0"/>
              <a:t>()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638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Broadcast Variables and Accumulators </a:t>
            </a:r>
            <a:br>
              <a:rPr lang="en-US" sz="3200" dirty="0" smtClean="0"/>
            </a:br>
            <a:r>
              <a:rPr lang="en-US" sz="3200" dirty="0" smtClean="0"/>
              <a:t>(Shared Variables 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Broadcast variables allow the programmer to keep a read-only variable cached on each </a:t>
            </a:r>
            <a:r>
              <a:rPr lang="en-US" sz="2400" dirty="0" smtClean="0"/>
              <a:t>node, </a:t>
            </a:r>
            <a:r>
              <a:rPr lang="en-US" sz="2400" dirty="0" smtClean="0"/>
              <a:t>rather than </a:t>
            </a:r>
            <a:r>
              <a:rPr lang="en-US" sz="2400" dirty="0" smtClean="0"/>
              <a:t>sending</a:t>
            </a:r>
            <a:r>
              <a:rPr lang="en-US" sz="2400" dirty="0" smtClean="0"/>
              <a:t> </a:t>
            </a:r>
            <a:r>
              <a:rPr lang="en-US" sz="2400" dirty="0" smtClean="0"/>
              <a:t>a copy of it with tasks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1800" dirty="0" smtClean="0">
                <a:solidFill>
                  <a:srgbClr val="0000FF"/>
                </a:solidFill>
              </a:rPr>
              <a:t>&gt;broadcastV1 = </a:t>
            </a:r>
            <a:r>
              <a:rPr lang="en-US" sz="1800" dirty="0" err="1" smtClean="0">
                <a:solidFill>
                  <a:srgbClr val="0000FF"/>
                </a:solidFill>
              </a:rPr>
              <a:t>sc.broadcast</a:t>
            </a:r>
            <a:r>
              <a:rPr lang="en-US" sz="1800" dirty="0" smtClean="0">
                <a:solidFill>
                  <a:srgbClr val="0000FF"/>
                </a:solidFill>
              </a:rPr>
              <a:t>([1, 2, </a:t>
            </a:r>
            <a:r>
              <a:rPr lang="en-US" sz="1800" dirty="0" smtClean="0">
                <a:solidFill>
                  <a:srgbClr val="0000FF"/>
                </a:solidFill>
              </a:rPr>
              <a:t>3,4,5,6]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	&gt;broadcastV1.value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	[</a:t>
            </a:r>
            <a:r>
              <a:rPr lang="en-US" sz="1800" dirty="0" smtClean="0">
                <a:solidFill>
                  <a:srgbClr val="0000FF"/>
                </a:solidFill>
              </a:rPr>
              <a:t>1,2,3,4,5,6]</a:t>
            </a:r>
            <a:endParaRPr lang="en-US" sz="1800" dirty="0" smtClean="0">
              <a:solidFill>
                <a:srgbClr val="0000FF"/>
              </a:solidFill>
            </a:endParaRPr>
          </a:p>
          <a:p>
            <a:r>
              <a:rPr lang="en-US" sz="2400" dirty="0" smtClean="0"/>
              <a:t>Accumulators are variables that are only “added” to through an associative operation and can </a:t>
            </a:r>
            <a:r>
              <a:rPr lang="en-US" sz="2400" dirty="0" smtClean="0"/>
              <a:t> </a:t>
            </a:r>
            <a:r>
              <a:rPr lang="en-US" sz="2400" dirty="0" smtClean="0"/>
              <a:t>be efficiently supported in parallel</a:t>
            </a:r>
            <a:endParaRPr lang="en-US" sz="2000" dirty="0"/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1800" dirty="0" err="1" smtClean="0">
                <a:solidFill>
                  <a:srgbClr val="0000FF"/>
                </a:solidFill>
              </a:rPr>
              <a:t>accum</a:t>
            </a:r>
            <a:r>
              <a:rPr lang="en-US" sz="1800" dirty="0" smtClean="0">
                <a:solidFill>
                  <a:srgbClr val="0000FF"/>
                </a:solidFill>
              </a:rPr>
              <a:t> = </a:t>
            </a:r>
            <a:r>
              <a:rPr lang="en-US" sz="1800" dirty="0" err="1" smtClean="0">
                <a:solidFill>
                  <a:srgbClr val="0000FF"/>
                </a:solidFill>
              </a:rPr>
              <a:t>sc.accumulator</a:t>
            </a:r>
            <a:r>
              <a:rPr lang="en-US" sz="1800" dirty="0" smtClean="0">
                <a:solidFill>
                  <a:srgbClr val="0000FF"/>
                </a:solidFill>
              </a:rPr>
              <a:t>(0)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	</a:t>
            </a:r>
            <a:r>
              <a:rPr lang="en-US" sz="1800" dirty="0" err="1" smtClean="0">
                <a:solidFill>
                  <a:srgbClr val="0000FF"/>
                </a:solidFill>
              </a:rPr>
              <a:t>accum.add</a:t>
            </a:r>
            <a:r>
              <a:rPr lang="en-US" sz="1800" dirty="0" smtClean="0">
                <a:solidFill>
                  <a:srgbClr val="0000FF"/>
                </a:solidFill>
              </a:rPr>
              <a:t>(x)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	</a:t>
            </a:r>
            <a:r>
              <a:rPr lang="en-US" sz="1800" dirty="0" err="1" smtClean="0">
                <a:solidFill>
                  <a:srgbClr val="0000FF"/>
                </a:solidFill>
              </a:rPr>
              <a:t>accum.value</a:t>
            </a:r>
            <a:endParaRPr lang="en-US" sz="1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3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Spark’s Main Use Cases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Streaming Data</a:t>
            </a:r>
          </a:p>
          <a:p>
            <a:r>
              <a:rPr lang="en-US" sz="2600" dirty="0" smtClean="0"/>
              <a:t>Machine Learning</a:t>
            </a:r>
          </a:p>
          <a:p>
            <a:r>
              <a:rPr lang="en-US" sz="2600" dirty="0" smtClean="0"/>
              <a:t>Interactive Analysis</a:t>
            </a:r>
          </a:p>
          <a:p>
            <a:r>
              <a:rPr lang="en-US" sz="2600" dirty="0" smtClean="0"/>
              <a:t>Data Warehousing</a:t>
            </a:r>
          </a:p>
          <a:p>
            <a:r>
              <a:rPr lang="en-US" sz="2600" dirty="0" smtClean="0"/>
              <a:t>Batch Processing</a:t>
            </a:r>
          </a:p>
          <a:p>
            <a:r>
              <a:rPr lang="en-US" sz="2600" dirty="0" smtClean="0"/>
              <a:t>Exploratory Data Analysis</a:t>
            </a:r>
          </a:p>
          <a:p>
            <a:r>
              <a:rPr lang="en-US" sz="2600" dirty="0" smtClean="0"/>
              <a:t>Graph </a:t>
            </a:r>
            <a:r>
              <a:rPr lang="en-US" sz="2600" dirty="0"/>
              <a:t>D</a:t>
            </a:r>
            <a:r>
              <a:rPr lang="en-US" sz="2600" dirty="0" smtClean="0"/>
              <a:t>ata </a:t>
            </a:r>
            <a:r>
              <a:rPr lang="en-US" sz="2600" dirty="0" smtClean="0"/>
              <a:t>Analysis</a:t>
            </a:r>
          </a:p>
          <a:p>
            <a:r>
              <a:rPr lang="en-US" sz="2600" dirty="0" smtClean="0"/>
              <a:t>Spatial (GIS) Data Analysis</a:t>
            </a:r>
            <a:endParaRPr lang="en-US" sz="2600" dirty="0" smtClean="0"/>
          </a:p>
          <a:p>
            <a:r>
              <a:rPr lang="en-US" sz="2600" dirty="0" smtClean="0"/>
              <a:t>And many more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97481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My Spark Use Cases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ingerprint Matching </a:t>
            </a:r>
          </a:p>
          <a:p>
            <a:pPr lvl="1"/>
            <a:r>
              <a:rPr lang="en-US" dirty="0" smtClean="0"/>
              <a:t>Developed </a:t>
            </a:r>
            <a:r>
              <a:rPr lang="en-US" dirty="0" smtClean="0"/>
              <a:t>a Spark </a:t>
            </a:r>
            <a:r>
              <a:rPr lang="en-US" dirty="0" smtClean="0"/>
              <a:t>based fingerprint minutia detection and fingerprint matching code</a:t>
            </a:r>
          </a:p>
          <a:p>
            <a:r>
              <a:rPr lang="en-US" dirty="0" smtClean="0"/>
              <a:t>Twitter Sentiment Analysis</a:t>
            </a:r>
          </a:p>
          <a:p>
            <a:pPr lvl="1"/>
            <a:r>
              <a:rPr lang="en-US" dirty="0" smtClean="0"/>
              <a:t>Developed </a:t>
            </a:r>
            <a:r>
              <a:rPr lang="en-US" dirty="0" smtClean="0"/>
              <a:t>a Spark </a:t>
            </a:r>
            <a:r>
              <a:rPr lang="en-US" dirty="0" smtClean="0"/>
              <a:t>based Sentiment Analysis code for a Twitter dataset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75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Large Hadron Collider produces about 30 petabytes of data per year</a:t>
            </a:r>
          </a:p>
          <a:p>
            <a:r>
              <a:rPr lang="en-US" sz="2400" dirty="0" smtClean="0"/>
              <a:t>Facebook’s data is growing at 8 petabytes per month</a:t>
            </a:r>
          </a:p>
          <a:p>
            <a:r>
              <a:rPr lang="en-US" sz="2400" dirty="0" smtClean="0"/>
              <a:t>The New York stock exchange generates about 4 terabyte of data per day</a:t>
            </a:r>
          </a:p>
          <a:p>
            <a:r>
              <a:rPr lang="en-US" sz="2400" dirty="0" smtClean="0"/>
              <a:t>YouTube had around 80 </a:t>
            </a:r>
            <a:r>
              <a:rPr lang="en-US" sz="2400" dirty="0"/>
              <a:t>petabytes of </a:t>
            </a:r>
            <a:r>
              <a:rPr lang="en-US" sz="2400" dirty="0" smtClean="0"/>
              <a:t>storage in 2012</a:t>
            </a:r>
          </a:p>
          <a:p>
            <a:r>
              <a:rPr lang="en-US" sz="2400" dirty="0" smtClean="0"/>
              <a:t>Internet Archive stores around 19 petabytes of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272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Spark in the Real World (I)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477" y="1208579"/>
            <a:ext cx="8229600" cy="5122428"/>
          </a:xfrm>
        </p:spPr>
        <p:txBody>
          <a:bodyPr>
            <a:noAutofit/>
          </a:bodyPr>
          <a:lstStyle/>
          <a:p>
            <a:r>
              <a:rPr lang="en-US" sz="2000" dirty="0" smtClean="0"/>
              <a:t>Uber – the online taxi company gathers terabytes of event data from its mobile users every day. </a:t>
            </a:r>
          </a:p>
          <a:p>
            <a:pPr lvl="1"/>
            <a:r>
              <a:rPr lang="en-US" sz="1900" dirty="0" smtClean="0"/>
              <a:t>By using Kafka, Spark Streaming, and HDFS, to build a continuous ETL pipeline</a:t>
            </a:r>
          </a:p>
          <a:p>
            <a:pPr lvl="1"/>
            <a:r>
              <a:rPr lang="en-US" sz="1900" dirty="0" smtClean="0"/>
              <a:t>Convert raw unstructured event data into structured data as it is collected</a:t>
            </a:r>
          </a:p>
          <a:p>
            <a:pPr lvl="1"/>
            <a:r>
              <a:rPr lang="en-US" sz="1900" dirty="0" smtClean="0"/>
              <a:t>Uses it further for more complex analytics and optimization of operations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Pinterest</a:t>
            </a:r>
            <a:r>
              <a:rPr lang="en-US" sz="2000" dirty="0" smtClean="0"/>
              <a:t> – Uses a Spark ETL pipeline </a:t>
            </a:r>
          </a:p>
          <a:p>
            <a:pPr lvl="1"/>
            <a:r>
              <a:rPr lang="en-US" sz="1900" dirty="0" smtClean="0"/>
              <a:t>Leverages Spark Streaming to gain immediate insight into how users all over the world are engaging with Pins—in real time. </a:t>
            </a:r>
          </a:p>
          <a:p>
            <a:pPr lvl="1"/>
            <a:r>
              <a:rPr lang="en-US" sz="1900" dirty="0" smtClean="0"/>
              <a:t>Can make more relevant recommendations as people navigate the site</a:t>
            </a:r>
          </a:p>
          <a:p>
            <a:pPr lvl="1"/>
            <a:r>
              <a:rPr lang="en-US" sz="1900" dirty="0" smtClean="0"/>
              <a:t>Recommends related Pins </a:t>
            </a:r>
          </a:p>
          <a:p>
            <a:pPr lvl="1"/>
            <a:r>
              <a:rPr lang="en-US" sz="1900" dirty="0" smtClean="0"/>
              <a:t>Determine which products to buy, or destinations to visit</a:t>
            </a:r>
          </a:p>
        </p:txBody>
      </p:sp>
    </p:spTree>
    <p:extLst>
      <p:ext uri="{BB962C8B-B14F-4D97-AF65-F5344CB8AC3E}">
        <p14:creationId xmlns:p14="http://schemas.microsoft.com/office/powerpoint/2010/main" val="166609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Spark in the Real World (II)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477" y="1208579"/>
            <a:ext cx="8229600" cy="5122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Here are Few other </a:t>
            </a:r>
            <a:r>
              <a:rPr lang="en-US" sz="1800" dirty="0"/>
              <a:t>R</a:t>
            </a:r>
            <a:r>
              <a:rPr lang="en-US" sz="1800" dirty="0" smtClean="0"/>
              <a:t>eal World Use Cases: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Conviva</a:t>
            </a:r>
            <a:r>
              <a:rPr lang="en-US" sz="1800" dirty="0" smtClean="0"/>
              <a:t> – 4 million video feeds per month</a:t>
            </a:r>
          </a:p>
          <a:p>
            <a:pPr lvl="1"/>
            <a:r>
              <a:rPr lang="en-US" sz="1800" dirty="0" smtClean="0"/>
              <a:t>This streaming video company is second only to YouTube. </a:t>
            </a:r>
          </a:p>
          <a:p>
            <a:pPr lvl="1"/>
            <a:r>
              <a:rPr lang="en-US" sz="1800" dirty="0"/>
              <a:t>U</a:t>
            </a:r>
            <a:r>
              <a:rPr lang="en-US" sz="1800" dirty="0" smtClean="0"/>
              <a:t>ses Spark to reduce customer churn by optimizing video streams and managing live video traffic</a:t>
            </a:r>
          </a:p>
          <a:p>
            <a:pPr lvl="1"/>
            <a:r>
              <a:rPr lang="en-US" sz="1800" dirty="0" smtClean="0"/>
              <a:t>Maintains a consistently smooth, high quality viewing experience.</a:t>
            </a:r>
          </a:p>
          <a:p>
            <a:endParaRPr lang="en-US" sz="1800" dirty="0" smtClean="0"/>
          </a:p>
          <a:p>
            <a:r>
              <a:rPr lang="en-US" sz="1800" dirty="0" smtClean="0"/>
              <a:t>Capital One – is using Spark and data science algorithms to understand customers in a better way.</a:t>
            </a:r>
          </a:p>
          <a:p>
            <a:pPr lvl="1"/>
            <a:r>
              <a:rPr lang="en-US" sz="1800" dirty="0" smtClean="0"/>
              <a:t>Developing next generation of financial products and services</a:t>
            </a:r>
          </a:p>
          <a:p>
            <a:pPr lvl="1"/>
            <a:r>
              <a:rPr lang="en-US" sz="1800" dirty="0" smtClean="0"/>
              <a:t>Find attributes and patterns of increased probability for fraud</a:t>
            </a:r>
          </a:p>
          <a:p>
            <a:endParaRPr lang="en-US" sz="1800" dirty="0" smtClean="0"/>
          </a:p>
          <a:p>
            <a:r>
              <a:rPr lang="en-US" sz="1800" dirty="0" smtClean="0"/>
              <a:t>Netflix –  leveraging Spark for insights of user viewing habits and then recommends movies to them.</a:t>
            </a:r>
          </a:p>
          <a:p>
            <a:pPr lvl="1"/>
            <a:r>
              <a:rPr lang="en-US" sz="1800" dirty="0" smtClean="0"/>
              <a:t>User data is also used for content creation </a:t>
            </a:r>
          </a:p>
          <a:p>
            <a:pPr lvl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66974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Spark: when not to use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Even though Spark is versatile, that doesn’t mean Spark’s in-memory capabilities are the best fit for all use cases:</a:t>
            </a:r>
          </a:p>
          <a:p>
            <a:pPr lvl="1"/>
            <a:r>
              <a:rPr lang="en-US" sz="2600" dirty="0" smtClean="0"/>
              <a:t>For many simple use cases Apache MapReduce and Hive might be a more appropriate choice </a:t>
            </a:r>
          </a:p>
          <a:p>
            <a:pPr lvl="1"/>
            <a:r>
              <a:rPr lang="en-US" sz="2600" dirty="0" smtClean="0"/>
              <a:t>Spark was not designed as a multi-user environment</a:t>
            </a:r>
          </a:p>
          <a:p>
            <a:pPr lvl="1"/>
            <a:r>
              <a:rPr lang="en-US" sz="2600" dirty="0" smtClean="0"/>
              <a:t>Spark users are required to know that memory they have is sufficient for a dataset</a:t>
            </a:r>
          </a:p>
          <a:p>
            <a:pPr lvl="1"/>
            <a:r>
              <a:rPr lang="en-US" sz="2600" dirty="0" smtClean="0"/>
              <a:t>Adding more users adds complications, since the users will have to coordinate memory usage to run code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50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HPC and Big Data Convergence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Clouds and supercomputers are collections of computers networked together in a datacenter</a:t>
            </a:r>
          </a:p>
          <a:p>
            <a:r>
              <a:rPr lang="en-US" sz="2400" dirty="0" smtClean="0"/>
              <a:t>Clouds have different networking, I/O, CPU and cost trade-offs than supercomputers </a:t>
            </a:r>
          </a:p>
          <a:p>
            <a:r>
              <a:rPr lang="en-US" sz="2400" dirty="0" smtClean="0"/>
              <a:t>Cloud workloads are data oriented vs. computation oriented and are less closely coupled than supercomputers 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rinciples of parallel computing same on both</a:t>
            </a:r>
          </a:p>
          <a:p>
            <a:r>
              <a:rPr lang="en-US" sz="2400" dirty="0" smtClean="0"/>
              <a:t>Apache Hadoop</a:t>
            </a:r>
            <a:r>
              <a:rPr lang="en-US" sz="2400" dirty="0"/>
              <a:t> </a:t>
            </a:r>
            <a:r>
              <a:rPr lang="en-US" sz="2400" dirty="0" smtClean="0"/>
              <a:t>and Spark </a:t>
            </a:r>
            <a:r>
              <a:rPr lang="en-US" sz="2400" dirty="0"/>
              <a:t>vs. Open </a:t>
            </a:r>
            <a:r>
              <a:rPr lang="en-US" sz="2400" dirty="0" smtClean="0"/>
              <a:t>MPI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4719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HPC and Big Data K-Means example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9" b="59"/>
          <a:stretch/>
        </p:blipFill>
        <p:spPr>
          <a:xfrm>
            <a:off x="1149946" y="1501015"/>
            <a:ext cx="7086029" cy="4067860"/>
          </a:xfrm>
        </p:spPr>
      </p:pic>
      <p:sp>
        <p:nvSpPr>
          <p:cNvPr id="5" name="TextBox 4"/>
          <p:cNvSpPr txBox="1"/>
          <p:nvPr/>
        </p:nvSpPr>
        <p:spPr>
          <a:xfrm>
            <a:off x="614493" y="5648048"/>
            <a:ext cx="7845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MPI definitely outpaces </a:t>
            </a:r>
            <a:r>
              <a:rPr lang="en-US" sz="1600" dirty="0" err="1" smtClean="0"/>
              <a:t>Hadoop</a:t>
            </a:r>
            <a:r>
              <a:rPr lang="en-US" sz="1600" dirty="0" smtClean="0"/>
              <a:t>, but can be boosted using a hybrid approach of other technologies that blend HPC and big data, including Spark and HARP. Dr. Geoffrey Fox, Indiana University. (</a:t>
            </a:r>
            <a:r>
              <a:rPr lang="en-US" sz="1600" dirty="0" smtClean="0">
                <a:hlinkClick r:id="rId3"/>
              </a:rPr>
              <a:t>http://arxiv.org/pdf/1403.1528.pdf</a:t>
            </a:r>
            <a:r>
              <a:rPr lang="en-US" sz="16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39424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Conclusion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 smtClean="0"/>
              <a:t>Hadoop</a:t>
            </a:r>
            <a:r>
              <a:rPr lang="en-US" sz="2400" dirty="0"/>
              <a:t> </a:t>
            </a:r>
            <a:r>
              <a:rPr lang="en-US" sz="2400" dirty="0" smtClean="0"/>
              <a:t>(HDFS,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Provides an easy solution for processing of Big Data</a:t>
            </a:r>
          </a:p>
          <a:p>
            <a:pPr lvl="1"/>
            <a:r>
              <a:rPr lang="en-US" sz="2400" dirty="0" smtClean="0"/>
              <a:t>Brings a paradigm shift in programming distributed system</a:t>
            </a:r>
          </a:p>
          <a:p>
            <a:r>
              <a:rPr lang="en-US" sz="2400" dirty="0" smtClean="0"/>
              <a:t>Spark</a:t>
            </a:r>
          </a:p>
          <a:p>
            <a:pPr lvl="1"/>
            <a:r>
              <a:rPr lang="en-US" sz="2400" dirty="0" smtClean="0"/>
              <a:t>Has extended MapReduce for in memory computations </a:t>
            </a:r>
          </a:p>
          <a:p>
            <a:pPr lvl="1"/>
            <a:r>
              <a:rPr lang="en-US" sz="2400" dirty="0" smtClean="0"/>
              <a:t>for streaming, interactive, iterative and machine learning tasks</a:t>
            </a:r>
          </a:p>
          <a:p>
            <a:r>
              <a:rPr lang="en-US" sz="2400" dirty="0" smtClean="0"/>
              <a:t>Changing the World</a:t>
            </a:r>
          </a:p>
          <a:p>
            <a:pPr lvl="1"/>
            <a:r>
              <a:rPr lang="en-US" sz="2400" dirty="0" smtClean="0"/>
              <a:t>Made data processing cheaper and more efficient and scalable</a:t>
            </a:r>
          </a:p>
          <a:p>
            <a:pPr lvl="1"/>
            <a:r>
              <a:rPr lang="en-US" sz="2400" dirty="0" smtClean="0"/>
              <a:t>Is the foundation of many other tools and software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0358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7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MapReduce</a:t>
            </a:r>
            <a:r>
              <a:rPr lang="en-US" sz="2800" dirty="0" smtClean="0"/>
              <a:t> vs. Spark for Large Scale Data Analysis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MapReduce</a:t>
            </a:r>
            <a:r>
              <a:rPr lang="en-US" sz="2000" dirty="0" smtClean="0"/>
              <a:t> and Spark are two very popular open source cluster computing frameworks for large scale data analytics</a:t>
            </a:r>
          </a:p>
          <a:p>
            <a:r>
              <a:rPr lang="en-US" sz="2000" dirty="0" smtClean="0"/>
              <a:t>These frameworks hide the complexity of task parallelism and fault-tolerance, by exposing a simple programming API to users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351127"/>
              </p:ext>
            </p:extLst>
          </p:nvPr>
        </p:nvGraphicFramePr>
        <p:xfrm>
          <a:off x="1218339" y="5047819"/>
          <a:ext cx="659783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567"/>
                <a:gridCol w="1319567"/>
                <a:gridCol w="1319567"/>
                <a:gridCol w="1319567"/>
                <a:gridCol w="13195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Word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K-means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Page-Rank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MapReduce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944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Cloud and Distributed Computing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second trend is pervasiveness of cloud based storage and computational resources</a:t>
            </a:r>
          </a:p>
          <a:p>
            <a:pPr lvl="1"/>
            <a:r>
              <a:rPr lang="en-US" sz="2400" dirty="0" smtClean="0"/>
              <a:t>For processing of these big datasets </a:t>
            </a:r>
          </a:p>
          <a:p>
            <a:r>
              <a:rPr lang="en-US" sz="2400" dirty="0" smtClean="0"/>
              <a:t>Cloud characteristics</a:t>
            </a:r>
          </a:p>
          <a:p>
            <a:pPr lvl="1"/>
            <a:r>
              <a:rPr lang="en-US" sz="2400" dirty="0" smtClean="0"/>
              <a:t>Provide a scalable standard environment</a:t>
            </a:r>
          </a:p>
          <a:p>
            <a:pPr lvl="1"/>
            <a:r>
              <a:rPr lang="en-US" sz="2400" dirty="0" smtClean="0"/>
              <a:t>On-demand computing</a:t>
            </a:r>
          </a:p>
          <a:p>
            <a:pPr lvl="1"/>
            <a:r>
              <a:rPr lang="en-US" sz="2400" dirty="0" smtClean="0"/>
              <a:t>Pay as you need</a:t>
            </a:r>
          </a:p>
          <a:p>
            <a:pPr lvl="1"/>
            <a:r>
              <a:rPr lang="en-US" sz="2400" dirty="0" smtClean="0"/>
              <a:t>Dynamically scalable</a:t>
            </a:r>
          </a:p>
          <a:p>
            <a:pPr lvl="1"/>
            <a:r>
              <a:rPr lang="en-US" sz="2400" dirty="0" smtClean="0"/>
              <a:t>Cheaper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9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Data Processing and Machine learning Methods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Data processing (third trend)</a:t>
            </a:r>
          </a:p>
          <a:p>
            <a:pPr lvl="1"/>
            <a:r>
              <a:rPr lang="en-US" sz="1800" dirty="0" smtClean="0"/>
              <a:t>Traditional ETL (extract, transform, load) </a:t>
            </a:r>
          </a:p>
          <a:p>
            <a:pPr lvl="1"/>
            <a:r>
              <a:rPr lang="en-US" sz="1800" dirty="0" smtClean="0"/>
              <a:t>Data Stores (</a:t>
            </a:r>
            <a:r>
              <a:rPr lang="en-US" sz="1800" dirty="0" err="1" smtClean="0"/>
              <a:t>HBase</a:t>
            </a:r>
            <a:r>
              <a:rPr lang="en-US" sz="1800" dirty="0" smtClean="0"/>
              <a:t>, ……..)</a:t>
            </a:r>
          </a:p>
          <a:p>
            <a:pPr lvl="1"/>
            <a:r>
              <a:rPr lang="en-US" sz="1800" dirty="0" smtClean="0"/>
              <a:t>Tools for processing of streaming, </a:t>
            </a:r>
          </a:p>
          <a:p>
            <a:pPr marL="457200" lvl="1" indent="0">
              <a:buNone/>
            </a:pPr>
            <a:r>
              <a:rPr lang="en-US" sz="1800" dirty="0" smtClean="0"/>
              <a:t>     multimedia &amp; batch data</a:t>
            </a:r>
          </a:p>
          <a:p>
            <a:r>
              <a:rPr lang="en-US" sz="1800" dirty="0" smtClean="0"/>
              <a:t>Machine Learning (fourth trend)</a:t>
            </a:r>
          </a:p>
          <a:p>
            <a:pPr lvl="1"/>
            <a:r>
              <a:rPr lang="en-US" sz="1800" dirty="0" smtClean="0"/>
              <a:t>Classification</a:t>
            </a:r>
          </a:p>
          <a:p>
            <a:pPr lvl="1"/>
            <a:r>
              <a:rPr lang="en-US" sz="1800" dirty="0" smtClean="0"/>
              <a:t>Regression</a:t>
            </a:r>
          </a:p>
          <a:p>
            <a:pPr lvl="1"/>
            <a:r>
              <a:rPr lang="en-US" sz="1800" dirty="0" smtClean="0"/>
              <a:t>Clustering</a:t>
            </a:r>
          </a:p>
          <a:p>
            <a:pPr lvl="1"/>
            <a:r>
              <a:rPr lang="en-US" sz="1800" dirty="0" smtClean="0"/>
              <a:t>Collaborative filtering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Alternate Process 3"/>
          <p:cNvSpPr/>
          <p:nvPr/>
        </p:nvSpPr>
        <p:spPr>
          <a:xfrm>
            <a:off x="4147919" y="4017850"/>
            <a:ext cx="3004559" cy="910583"/>
          </a:xfrm>
          <a:prstGeom prst="flowChartAlternateProcess">
            <a:avLst/>
          </a:prstGeom>
          <a:solidFill>
            <a:srgbClr val="FF6600">
              <a:alpha val="45000"/>
            </a:srgb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Big Datasets</a:t>
            </a:r>
            <a:endParaRPr lang="en-US" dirty="0"/>
          </a:p>
        </p:txBody>
      </p:sp>
      <p:sp>
        <p:nvSpPr>
          <p:cNvPr id="5" name="Alternate Process 4"/>
          <p:cNvSpPr/>
          <p:nvPr/>
        </p:nvSpPr>
        <p:spPr>
          <a:xfrm>
            <a:off x="5730762" y="4017850"/>
            <a:ext cx="2863138" cy="910583"/>
          </a:xfrm>
          <a:prstGeom prst="flowChartAlternateProcess">
            <a:avLst/>
          </a:prstGeom>
          <a:solidFill>
            <a:schemeClr val="accent3">
              <a:lumMod val="50000"/>
              <a:alpha val="57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    Machine     </a:t>
            </a:r>
          </a:p>
          <a:p>
            <a:pPr algn="r"/>
            <a:r>
              <a:rPr lang="en-US" dirty="0" smtClean="0"/>
              <a:t>Learning    </a:t>
            </a:r>
            <a:endParaRPr lang="en-US" dirty="0"/>
          </a:p>
        </p:txBody>
      </p:sp>
      <p:sp>
        <p:nvSpPr>
          <p:cNvPr id="6" name="Alternate Process 5"/>
          <p:cNvSpPr/>
          <p:nvPr/>
        </p:nvSpPr>
        <p:spPr>
          <a:xfrm>
            <a:off x="5730762" y="4017851"/>
            <a:ext cx="1421716" cy="2469254"/>
          </a:xfrm>
          <a:prstGeom prst="flowChartAlternateProcess">
            <a:avLst/>
          </a:prstGeom>
          <a:solidFill>
            <a:schemeClr val="tx2">
              <a:lumMod val="60000"/>
              <a:lumOff val="40000"/>
              <a:alpha val="4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Distributed Computing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98842" y="5237173"/>
            <a:ext cx="3605026" cy="13314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Working at the Intersection of these four trends is very exciting and challenging and require new ways to store and process </a:t>
            </a:r>
            <a:r>
              <a:rPr lang="en-US" b="1" dirty="0" smtClean="0"/>
              <a:t>Big Data </a:t>
            </a:r>
            <a:endParaRPr lang="en-US" b="1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4403868" y="4492908"/>
            <a:ext cx="2082449" cy="1410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Alternate Process 9"/>
          <p:cNvSpPr/>
          <p:nvPr/>
        </p:nvSpPr>
        <p:spPr>
          <a:xfrm>
            <a:off x="5730762" y="2205490"/>
            <a:ext cx="1421716" cy="2722944"/>
          </a:xfrm>
          <a:prstGeom prst="flowChartAlternateProcess">
            <a:avLst/>
          </a:prstGeom>
          <a:solidFill>
            <a:schemeClr val="accent2">
              <a:lumMod val="60000"/>
              <a:lumOff val="40000"/>
              <a:alpha val="4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Data Processing ETL (extract, transform, load)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7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Hadoop</a:t>
            </a:r>
            <a:r>
              <a:rPr lang="en-US" sz="3600" dirty="0" smtClean="0"/>
              <a:t> Ecosystem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Enable Scalability </a:t>
            </a:r>
          </a:p>
          <a:p>
            <a:pPr lvl="1"/>
            <a:r>
              <a:rPr lang="en-US" sz="2400" dirty="0" smtClean="0"/>
              <a:t>on commodity hardware</a:t>
            </a:r>
          </a:p>
          <a:p>
            <a:r>
              <a:rPr lang="en-US" sz="2400" dirty="0" smtClean="0"/>
              <a:t>Handle Fault Tolerance</a:t>
            </a:r>
          </a:p>
          <a:p>
            <a:r>
              <a:rPr lang="en-US" sz="2400" dirty="0" smtClean="0"/>
              <a:t>Can Handle a Variety of Data type</a:t>
            </a:r>
          </a:p>
          <a:p>
            <a:pPr lvl="1"/>
            <a:r>
              <a:rPr lang="en-US" sz="2400" dirty="0" smtClean="0"/>
              <a:t>Text, Graph, Streaming Data, Images,…</a:t>
            </a:r>
          </a:p>
          <a:p>
            <a:r>
              <a:rPr lang="en-US" sz="2400" dirty="0" smtClean="0"/>
              <a:t>Shared Environment</a:t>
            </a:r>
          </a:p>
          <a:p>
            <a:r>
              <a:rPr lang="en-US" sz="2400" dirty="0" smtClean="0"/>
              <a:t>Provides Value</a:t>
            </a:r>
          </a:p>
          <a:p>
            <a:pPr lvl="1"/>
            <a:r>
              <a:rPr lang="en-US" sz="2400" dirty="0" smtClean="0"/>
              <a:t>Cost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1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Hadoop</a:t>
            </a:r>
            <a:r>
              <a:rPr lang="en-US" sz="3600" dirty="0" smtClean="0"/>
              <a:t> Ecosystem</a:t>
            </a:r>
            <a:endParaRPr lang="en-US" sz="3600" dirty="0"/>
          </a:p>
        </p:txBody>
      </p:sp>
      <p:pic>
        <p:nvPicPr>
          <p:cNvPr id="4" name="Content Placeholder 3" descr="Screen Shot 2016-07-20 at 10.19.13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41" r="1517" b="5363"/>
          <a:stretch/>
        </p:blipFill>
        <p:spPr>
          <a:xfrm>
            <a:off x="959307" y="3262751"/>
            <a:ext cx="6971082" cy="284842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1382989" y="1349875"/>
            <a:ext cx="696426" cy="34823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2989" y="2007554"/>
            <a:ext cx="696426" cy="3482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0785" y="2007554"/>
            <a:ext cx="696426" cy="3482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2988" y="2598004"/>
            <a:ext cx="1784223" cy="39849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5388" y="1875637"/>
            <a:ext cx="32977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5373" y="2451380"/>
            <a:ext cx="32977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  <a:endCxn id="7" idx="0"/>
          </p:cNvCxnSpPr>
          <p:nvPr/>
        </p:nvCxnSpPr>
        <p:spPr>
          <a:xfrm>
            <a:off x="1731202" y="1698109"/>
            <a:ext cx="0" cy="309445"/>
          </a:xfrm>
          <a:prstGeom prst="straightConnector1">
            <a:avLst/>
          </a:prstGeom>
          <a:ln>
            <a:solidFill>
              <a:srgbClr val="99663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78031" y="2296657"/>
            <a:ext cx="0" cy="309445"/>
          </a:xfrm>
          <a:prstGeom prst="straightConnector1">
            <a:avLst/>
          </a:prstGeom>
          <a:ln>
            <a:solidFill>
              <a:srgbClr val="99663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31202" y="2296657"/>
            <a:ext cx="0" cy="309445"/>
          </a:xfrm>
          <a:prstGeom prst="straightConnector1">
            <a:avLst/>
          </a:prstGeom>
          <a:ln>
            <a:solidFill>
              <a:srgbClr val="99663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38005" y="1584125"/>
            <a:ext cx="324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Layer Diagram 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921306" y="1795799"/>
            <a:ext cx="523542" cy="79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472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Apache </a:t>
            </a:r>
            <a:r>
              <a:rPr lang="en-US" sz="3600" dirty="0" err="1" smtClean="0"/>
              <a:t>Hadoop</a:t>
            </a:r>
            <a:r>
              <a:rPr lang="en-US" sz="3600" dirty="0" smtClean="0"/>
              <a:t> Basic Modules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Hadoop</a:t>
            </a:r>
            <a:r>
              <a:rPr lang="en-US" sz="2400" dirty="0" smtClean="0"/>
              <a:t> Common</a:t>
            </a:r>
          </a:p>
          <a:p>
            <a:r>
              <a:rPr lang="en-US" sz="2400" dirty="0" err="1" smtClean="0"/>
              <a:t>Hadoop</a:t>
            </a:r>
            <a:r>
              <a:rPr lang="en-US" sz="2400" dirty="0" smtClean="0"/>
              <a:t> Distributed File </a:t>
            </a:r>
            <a:r>
              <a:rPr lang="en-US" sz="2400" dirty="0"/>
              <a:t>S</a:t>
            </a:r>
            <a:r>
              <a:rPr lang="en-US" sz="2400" dirty="0" smtClean="0"/>
              <a:t>ystem (HDFS)</a:t>
            </a:r>
          </a:p>
          <a:p>
            <a:r>
              <a:rPr lang="en-US" sz="2400" dirty="0" err="1" smtClean="0"/>
              <a:t>Hadoop</a:t>
            </a:r>
            <a:r>
              <a:rPr lang="en-US" sz="2400" dirty="0" smtClean="0"/>
              <a:t> YARN</a:t>
            </a:r>
          </a:p>
          <a:p>
            <a:r>
              <a:rPr lang="en-US" sz="2400" dirty="0" err="1" smtClean="0"/>
              <a:t>Hadoop</a:t>
            </a:r>
            <a:r>
              <a:rPr lang="en-US" sz="2400" dirty="0" smtClean="0"/>
              <a:t> </a:t>
            </a:r>
            <a:r>
              <a:rPr lang="en-US" sz="2400" dirty="0" err="1" smtClean="0"/>
              <a:t>MapReduce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010500" y="3379923"/>
            <a:ext cx="6931447" cy="29330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50" y="4586768"/>
            <a:ext cx="3423436" cy="4927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err="1" smtClean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MapReduce</a:t>
            </a:r>
            <a:r>
              <a:rPr lang="en-US" sz="1700" dirty="0" smtClean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1700" dirty="0" smtClean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Distributed Processing</a:t>
            </a:r>
            <a:endParaRPr lang="en-US" sz="1700" dirty="0"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6248" y="5638425"/>
            <a:ext cx="6194417" cy="67455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HDFS Distributed File System (Storage)</a:t>
            </a:r>
            <a:endParaRPr lang="en-US" sz="1700" dirty="0"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6248" y="3826629"/>
            <a:ext cx="914039" cy="181179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700" dirty="0" err="1" smtClean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HBase</a:t>
            </a:r>
            <a:endParaRPr lang="en-US" sz="1700" dirty="0" smtClean="0"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1700" dirty="0" smtClean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Non-relational Database</a:t>
            </a:r>
            <a:endParaRPr lang="en-US" sz="1700" dirty="0"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0287" y="5109227"/>
            <a:ext cx="5280378" cy="5195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Yarn</a:t>
            </a:r>
          </a:p>
          <a:p>
            <a:pPr algn="ctr"/>
            <a:r>
              <a:rPr lang="en-US" sz="1700" dirty="0" smtClean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Resource Manager </a:t>
            </a:r>
            <a:endParaRPr lang="en-US" sz="1700" dirty="0"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0287" y="3836480"/>
            <a:ext cx="1452843" cy="7312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Pig</a:t>
            </a:r>
          </a:p>
          <a:p>
            <a:pPr algn="ctr"/>
            <a:r>
              <a:rPr lang="en-US" sz="1700" dirty="0" smtClean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Scripting</a:t>
            </a:r>
            <a:endParaRPr lang="en-US" sz="1700" dirty="0"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33130" y="3836480"/>
            <a:ext cx="1595356" cy="7312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Hive</a:t>
            </a:r>
          </a:p>
          <a:p>
            <a:pPr algn="ctr"/>
            <a:r>
              <a:rPr lang="en-US" sz="1700" dirty="0" smtClean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SQL Like Query</a:t>
            </a:r>
            <a:endParaRPr lang="en-US" sz="1700" dirty="0"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5470729" y="2754446"/>
            <a:ext cx="3473349" cy="529203"/>
          </a:xfrm>
          <a:prstGeom prst="borderCallout1">
            <a:avLst>
              <a:gd name="adj1" fmla="val 99981"/>
              <a:gd name="adj2" fmla="val 85689"/>
              <a:gd name="adj3" fmla="val 104485"/>
              <a:gd name="adj4" fmla="val 8550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Other Modules: Zookeeper, Impala, </a:t>
            </a:r>
            <a:r>
              <a:rPr lang="en-US" sz="1700" dirty="0" err="1" smtClean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Oozie</a:t>
            </a:r>
            <a:r>
              <a:rPr lang="en-US" sz="1700" dirty="0" smtClean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 </a:t>
            </a:r>
            <a:r>
              <a:rPr lang="en-US" sz="1700" dirty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  <a:r>
              <a:rPr lang="en-US" sz="1700" dirty="0" smtClean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tc.</a:t>
            </a:r>
            <a:endParaRPr lang="en-US" sz="1700" dirty="0"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46449" y="4563267"/>
            <a:ext cx="2207388" cy="522459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Others </a:t>
            </a:r>
          </a:p>
          <a:p>
            <a:pPr algn="ctr"/>
            <a:r>
              <a:rPr lang="en-US" sz="1700" dirty="0" smtClean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Distributed Processing</a:t>
            </a:r>
            <a:endParaRPr lang="en-US" sz="1700" dirty="0"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847989" y="3478162"/>
            <a:ext cx="1943011" cy="5686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Spark, Storm, </a:t>
            </a:r>
            <a:r>
              <a:rPr lang="en-US" dirty="0" err="1" smtClean="0"/>
              <a:t>Tez</a:t>
            </a:r>
            <a:r>
              <a:rPr lang="en-US" dirty="0" smtClean="0"/>
              <a:t>, etc.</a:t>
            </a:r>
            <a:endParaRPr lang="en-US" dirty="0"/>
          </a:p>
        </p:txBody>
      </p:sp>
      <p:cxnSp>
        <p:nvCxnSpPr>
          <p:cNvPr id="19" name="Straight Arrow Connector 18"/>
          <p:cNvCxnSpPr>
            <a:endCxn id="16" idx="0"/>
          </p:cNvCxnSpPr>
          <p:nvPr/>
        </p:nvCxnSpPr>
        <p:spPr>
          <a:xfrm flipH="1">
            <a:off x="6450143" y="4033143"/>
            <a:ext cx="158745" cy="5301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3"/>
          </p:cNvCxnSpPr>
          <p:nvPr/>
        </p:nvCxnSpPr>
        <p:spPr>
          <a:xfrm flipH="1">
            <a:off x="7560665" y="3283649"/>
            <a:ext cx="894530" cy="20853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29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9505</TotalTime>
  <Words>2860</Words>
  <Application>Microsoft Macintosh PowerPoint</Application>
  <PresentationFormat>On-screen Show (4:3)</PresentationFormat>
  <Paragraphs>569</Paragraphs>
  <Slides>47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Apache Hadoop and Spark: Introduction and Use Cases for Data Analysis</vt:lpstr>
      <vt:lpstr>Outline</vt:lpstr>
      <vt:lpstr>Growth of Big Datasets</vt:lpstr>
      <vt:lpstr>Data</vt:lpstr>
      <vt:lpstr>Cloud and Distributed Computing</vt:lpstr>
      <vt:lpstr>Data Processing and Machine learning Methods</vt:lpstr>
      <vt:lpstr>Hadoop Ecosystem</vt:lpstr>
      <vt:lpstr>Hadoop Ecosystem</vt:lpstr>
      <vt:lpstr>Apache Hadoop Basic Modules</vt:lpstr>
      <vt:lpstr>Hadoop HDFS</vt:lpstr>
      <vt:lpstr>Design of Hadoop Distributed File System (HDFS)</vt:lpstr>
      <vt:lpstr>HDFS Architecture</vt:lpstr>
      <vt:lpstr>HDFS</vt:lpstr>
      <vt:lpstr>HDFS</vt:lpstr>
      <vt:lpstr>Few HDFS Shell commands</vt:lpstr>
      <vt:lpstr>HBase</vt:lpstr>
      <vt:lpstr>HBase, not to use for</vt:lpstr>
      <vt:lpstr>MapReduce: Simple Programming for Big Data</vt:lpstr>
      <vt:lpstr>Map Reduce Paradigm</vt:lpstr>
      <vt:lpstr>MapReduce  Word Count Example</vt:lpstr>
      <vt:lpstr>Shortcoming of MapReduce</vt:lpstr>
      <vt:lpstr> One Solution is Apache Spark</vt:lpstr>
      <vt:lpstr>Spark Uses Memory instead of Disk</vt:lpstr>
      <vt:lpstr>Sort competition</vt:lpstr>
      <vt:lpstr>Apache Spark</vt:lpstr>
      <vt:lpstr>Resilient Distributed Datasets (RDDs)</vt:lpstr>
      <vt:lpstr>DataFrames &amp; SparkSQL</vt:lpstr>
      <vt:lpstr>DataFrame example</vt:lpstr>
      <vt:lpstr>RDDs vs. DataFrames</vt:lpstr>
      <vt:lpstr>Spark Operations</vt:lpstr>
      <vt:lpstr>Directed Acyclic Graphs (DAG)</vt:lpstr>
      <vt:lpstr>Narrow Vs. Wide transformation</vt:lpstr>
      <vt:lpstr>Actions</vt:lpstr>
      <vt:lpstr>Spark Workflow</vt:lpstr>
      <vt:lpstr>Python RDD API Examples</vt:lpstr>
      <vt:lpstr>RDD Persistence and Removal</vt:lpstr>
      <vt:lpstr>Broadcast Variables and Accumulators  (Shared Variables )</vt:lpstr>
      <vt:lpstr>Spark’s Main Use Cases</vt:lpstr>
      <vt:lpstr>My Spark Use Cases</vt:lpstr>
      <vt:lpstr>Spark in the Real World (I)</vt:lpstr>
      <vt:lpstr>Spark in the Real World (II)</vt:lpstr>
      <vt:lpstr>Spark: when not to use</vt:lpstr>
      <vt:lpstr>HPC and Big Data Convergence</vt:lpstr>
      <vt:lpstr>HPC and Big Data K-Means example</vt:lpstr>
      <vt:lpstr>Conclusion</vt:lpstr>
      <vt:lpstr>Backup</vt:lpstr>
      <vt:lpstr>MapReduce vs. Spark for Large Scale Data Analysis</vt:lpstr>
    </vt:vector>
  </TitlesOfParts>
  <Company>NIST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Apache Hadoop and Spark: Introduction and Use Cases for Data Analysis</dc:title>
  <dc:creator>Afzal A Godil</dc:creator>
  <cp:lastModifiedBy>afzal godil</cp:lastModifiedBy>
  <cp:revision>164</cp:revision>
  <dcterms:created xsi:type="dcterms:W3CDTF">2016-07-14T15:14:36Z</dcterms:created>
  <dcterms:modified xsi:type="dcterms:W3CDTF">2016-07-21T20:40:25Z</dcterms:modified>
</cp:coreProperties>
</file>