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</p:sldIdLst>
  <p:sldSz cy="5143500" cx="9144000"/>
  <p:notesSz cx="6858000" cy="9144000"/>
  <p:embeddedFontLst>
    <p:embeddedFont>
      <p:font typeface="Roboto"/>
      <p:regular r:id="rId76"/>
      <p:bold r:id="rId77"/>
      <p:italic r:id="rId78"/>
      <p:boldItalic r:id="rId79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C57E0B97-1D07-44E1-A8A0-ADFAFF95AB96}">
  <a:tblStyle styleId="{C57E0B97-1D07-44E1-A8A0-ADFAFF95AB96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8F57F079-841F-433A-B215-27CCE357A5BC}" styleName="Table_1">
    <a:wholeTbl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BFBEA218-EAF0-4F87-93C9-3FE0E1CBF77D}" styleName="Table_2">
    <a:wholeTbl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E0F6A156-9967-4315-ABE7-B4CC991CD7F9}" styleName="Table_3">
    <a:wholeTbl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74E52524-AE21-4EE8-9C2C-B09BF4D13AD0}" styleName="Table_4">
    <a:wholeTbl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EB1BD807-882F-4C34-BCD3-9102F7B48E60}" styleName="Table_5">
    <a:wholeTbl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3969B54F-F026-4BB5-A688-F4BBF4B18B2B}" styleName="Table_6">
    <a:wholeTbl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63C12B5E-714A-43BE-BC68-D6C7B2100D46}" styleName="Table_7">
    <a:wholeTbl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font" Target="fonts/Roboto-bold.fntdata"/><Relationship Id="rId32" Type="http://schemas.openxmlformats.org/officeDocument/2006/relationships/slide" Target="slides/slide27.xml"/><Relationship Id="rId76" Type="http://schemas.openxmlformats.org/officeDocument/2006/relationships/font" Target="fonts/Roboto-regular.fntdata"/><Relationship Id="rId35" Type="http://schemas.openxmlformats.org/officeDocument/2006/relationships/slide" Target="slides/slide30.xml"/><Relationship Id="rId79" Type="http://schemas.openxmlformats.org/officeDocument/2006/relationships/font" Target="fonts/Roboto-boldItalic.fntdata"/><Relationship Id="rId34" Type="http://schemas.openxmlformats.org/officeDocument/2006/relationships/slide" Target="slides/slide29.xml"/><Relationship Id="rId78" Type="http://schemas.openxmlformats.org/officeDocument/2006/relationships/font" Target="fonts/Roboto-italic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GPU: Graphics Processing Unit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“Give an introduction”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Lossless vs lossy: two options, what they mean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GPUs are parallel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They read all pixels at once -- not in sequence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5" name="Shape 4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This is a block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Lossy in general case -- doesn’t mean lossy always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0" name="Shape 4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0" name="Shape 4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Don’t move quickly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63" name="Shape 4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8" name="Shape 4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projection is the lossy part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5" name="Shape 4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 bits = 4 possible values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3" name="Shape 5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9" name="Shape 5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5" name="Shape 5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centroid not midpoint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5" name="Shape 5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77" name="Shape 5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2" name="Shape 5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8" name="Shape 5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6" name="Shape 5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3" name="Shape 6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7" name="Shape 6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31" name="Shape 6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8" name="Shape 6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local maxima/minima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5" name="Shape 6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Predetermined dilation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explains gaps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5" name="Shape 6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00" name="Shape 7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07" name="Shape 7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3" name="Shape 7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4" name="Shape 7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0" name="Shape 7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2" name="Shape 7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9" name="Shape 7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4" name="Shape 7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Shape 9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4" name="Shape 9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Shape 9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0" name="Shape 9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8" name="Shape 9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Shape 9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8" name="Shape 9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4" name="Shape 9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7" name="Shape 9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82" name="Shape 9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Shape 9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91" name="Shape 9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Shape 10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05" name="Shape 10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Shape 10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23" name="Shape 10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CPU: Central Processing Unit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Shape 10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33" name="Shape 10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Shape 10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6" name="Shape 10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Shape 10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51" name="Shape 10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Shape 10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57" name="Shape 10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88" name="Shape 10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Shape 1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18" name="Shape 11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Shape 1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31" name="Shape 1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Shape 1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44" name="Shape 1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Shape 11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55" name="Shape 11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Shape 1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61" name="Shape 11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Shape 1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69" name="Shape 11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hape 9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10" name="Shape 10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 flipH="1" rot="10800000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Shape 15"/>
          <p:cNvSpPr txBox="1"/>
          <p:nvPr>
            <p:ph type="ctrTitle"/>
          </p:nvPr>
        </p:nvSpPr>
        <p:spPr>
          <a:xfrm>
            <a:off x="598100" y="1775222"/>
            <a:ext cx="8222100" cy="838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" type="subTitle"/>
          </p:nvPr>
        </p:nvSpPr>
        <p:spPr>
          <a:xfrm>
            <a:off x="598088" y="2715912"/>
            <a:ext cx="8222100" cy="432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460431" y="465119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flipH="1" rot="10800000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Shape 76"/>
          <p:cNvSpPr txBox="1"/>
          <p:nvPr>
            <p:ph type="title"/>
          </p:nvPr>
        </p:nvSpPr>
        <p:spPr>
          <a:xfrm>
            <a:off x="311700" y="1256050"/>
            <a:ext cx="8520599" cy="2030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311700" y="3369225"/>
            <a:ext cx="8520599" cy="1281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8460431" y="465119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idx="12" type="sldNum"/>
          </p:nvPr>
        </p:nvSpPr>
        <p:spPr>
          <a:xfrm>
            <a:off x="8460431" y="465119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bg>
      <p:bgPr>
        <a:solidFill>
          <a:schemeClr val="dk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Shape 19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20" name="Shape 20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 rot="10800000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5" name="Shape 25"/>
          <p:cNvSpPr txBox="1"/>
          <p:nvPr>
            <p:ph type="title"/>
          </p:nvPr>
        </p:nvSpPr>
        <p:spPr>
          <a:xfrm>
            <a:off x="598100" y="2152347"/>
            <a:ext cx="8222100" cy="83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60431" y="465119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hape 28"/>
          <p:cNvGrpSpPr/>
          <p:nvPr/>
        </p:nvGrpSpPr>
        <p:grpSpPr>
          <a:xfrm>
            <a:off x="0" y="3903669"/>
            <a:ext cx="9144000" cy="1239924"/>
            <a:chOff x="0" y="3903669"/>
            <a:chExt cx="9144000" cy="1239924"/>
          </a:xfrm>
        </p:grpSpPr>
        <p:sp>
          <p:nvSpPr>
            <p:cNvPr id="29" name="Shape 29"/>
            <p:cNvSpPr/>
            <p:nvPr/>
          </p:nvSpPr>
          <p:spPr>
            <a:xfrm>
              <a:off x="8154895" y="3903669"/>
              <a:ext cx="989099" cy="987899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 flipH="1">
              <a:off x="6181162" y="3903669"/>
              <a:ext cx="989099" cy="987899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7170274" y="3903669"/>
              <a:ext cx="989099" cy="9878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 rot="10800000">
              <a:off x="8154757" y="3903682"/>
              <a:ext cx="989099" cy="98789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0" y="4891594"/>
              <a:ext cx="9144000" cy="25199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Shape 34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311700" y="1229875"/>
            <a:ext cx="8520599" cy="333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60431" y="465119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16401" y="248000"/>
            <a:ext cx="1792799" cy="51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11700" y="410000"/>
            <a:ext cx="8520599" cy="607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11700" y="1229975"/>
            <a:ext cx="3999899" cy="333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832400" y="1229975"/>
            <a:ext cx="3999899" cy="333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60431" y="465119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410000"/>
            <a:ext cx="8520599" cy="607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60431" y="465119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1465804"/>
            <a:ext cx="2807999" cy="3103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60431" y="465119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flipH="1" rot="10800000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Shape 57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8460431" y="465119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17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1" name="Shape 6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" name="Shape 62"/>
          <p:cNvSpPr txBox="1"/>
          <p:nvPr>
            <p:ph type="title"/>
          </p:nvPr>
        </p:nvSpPr>
        <p:spPr>
          <a:xfrm>
            <a:off x="265500" y="1151100"/>
            <a:ext cx="4045199" cy="15644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265500" y="2769001"/>
            <a:ext cx="4045199" cy="12692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64" name="Shape 64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460431" y="465119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idx="1" type="body"/>
          </p:nvPr>
        </p:nvSpPr>
        <p:spPr>
          <a:xfrm>
            <a:off x="319500" y="423057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60431" y="465119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1000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229875"/>
            <a:ext cx="8520599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60431" y="465119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2.jpg"/><Relationship Id="rId4" Type="http://schemas.openxmlformats.org/officeDocument/2006/relationships/image" Target="../media/image12.jpg"/><Relationship Id="rId9" Type="http://schemas.openxmlformats.org/officeDocument/2006/relationships/image" Target="../media/image03.png"/><Relationship Id="rId5" Type="http://schemas.openxmlformats.org/officeDocument/2006/relationships/image" Target="../media/image00.gif"/><Relationship Id="rId6" Type="http://schemas.openxmlformats.org/officeDocument/2006/relationships/image" Target="../media/image04.png"/><Relationship Id="rId7" Type="http://schemas.openxmlformats.org/officeDocument/2006/relationships/image" Target="../media/image05.png"/><Relationship Id="rId8" Type="http://schemas.openxmlformats.org/officeDocument/2006/relationships/image" Target="../media/image0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7.png"/><Relationship Id="rId4" Type="http://schemas.openxmlformats.org/officeDocument/2006/relationships/image" Target="../media/image08.png"/><Relationship Id="rId5" Type="http://schemas.openxmlformats.org/officeDocument/2006/relationships/image" Target="../media/image09.png"/><Relationship Id="rId6" Type="http://schemas.openxmlformats.org/officeDocument/2006/relationships/image" Target="../media/image34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Relationship Id="rId4" Type="http://schemas.openxmlformats.org/officeDocument/2006/relationships/image" Target="../media/image43.png"/><Relationship Id="rId5" Type="http://schemas.openxmlformats.org/officeDocument/2006/relationships/image" Target="../media/image1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png"/><Relationship Id="rId4" Type="http://schemas.openxmlformats.org/officeDocument/2006/relationships/image" Target="../media/image41.png"/><Relationship Id="rId5" Type="http://schemas.openxmlformats.org/officeDocument/2006/relationships/image" Target="../media/image32.png"/><Relationship Id="rId6" Type="http://schemas.openxmlformats.org/officeDocument/2006/relationships/image" Target="../media/image35.png"/><Relationship Id="rId7" Type="http://schemas.openxmlformats.org/officeDocument/2006/relationships/image" Target="../media/image30.png"/><Relationship Id="rId8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png"/><Relationship Id="rId4" Type="http://schemas.openxmlformats.org/officeDocument/2006/relationships/image" Target="../media/image42.png"/><Relationship Id="rId5" Type="http://schemas.openxmlformats.org/officeDocument/2006/relationships/image" Target="../media/image30.png"/><Relationship Id="rId6" Type="http://schemas.openxmlformats.org/officeDocument/2006/relationships/image" Target="../media/image29.png"/><Relationship Id="rId7" Type="http://schemas.openxmlformats.org/officeDocument/2006/relationships/image" Target="../media/image44.png"/><Relationship Id="rId8" Type="http://schemas.openxmlformats.org/officeDocument/2006/relationships/image" Target="../media/image4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Relationship Id="rId4" Type="http://schemas.openxmlformats.org/officeDocument/2006/relationships/image" Target="../media/image42.png"/><Relationship Id="rId5" Type="http://schemas.openxmlformats.org/officeDocument/2006/relationships/image" Target="../media/image30.png"/><Relationship Id="rId6" Type="http://schemas.openxmlformats.org/officeDocument/2006/relationships/image" Target="../media/image29.png"/><Relationship Id="rId7" Type="http://schemas.openxmlformats.org/officeDocument/2006/relationships/image" Target="../media/image44.png"/><Relationship Id="rId8" Type="http://schemas.openxmlformats.org/officeDocument/2006/relationships/image" Target="../media/image4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png"/><Relationship Id="rId4" Type="http://schemas.openxmlformats.org/officeDocument/2006/relationships/image" Target="../media/image40.png"/><Relationship Id="rId5" Type="http://schemas.openxmlformats.org/officeDocument/2006/relationships/image" Target="../media/image48.png"/><Relationship Id="rId6" Type="http://schemas.openxmlformats.org/officeDocument/2006/relationships/image" Target="../media/image4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png"/><Relationship Id="rId4" Type="http://schemas.openxmlformats.org/officeDocument/2006/relationships/image" Target="../media/image52.png"/><Relationship Id="rId10" Type="http://schemas.openxmlformats.org/officeDocument/2006/relationships/image" Target="../media/image57.png"/><Relationship Id="rId9" Type="http://schemas.openxmlformats.org/officeDocument/2006/relationships/image" Target="../media/image53.png"/><Relationship Id="rId5" Type="http://schemas.openxmlformats.org/officeDocument/2006/relationships/image" Target="../media/image51.png"/><Relationship Id="rId6" Type="http://schemas.openxmlformats.org/officeDocument/2006/relationships/image" Target="../media/image50.png"/><Relationship Id="rId7" Type="http://schemas.openxmlformats.org/officeDocument/2006/relationships/image" Target="../media/image56.png"/><Relationship Id="rId8" Type="http://schemas.openxmlformats.org/officeDocument/2006/relationships/image" Target="../media/image5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5.jpg"/><Relationship Id="rId4" Type="http://schemas.openxmlformats.org/officeDocument/2006/relationships/image" Target="../media/image6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8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59.png"/><Relationship Id="rId7" Type="http://schemas.openxmlformats.org/officeDocument/2006/relationships/image" Target="../media/image6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7.png"/><Relationship Id="rId4" Type="http://schemas.openxmlformats.org/officeDocument/2006/relationships/image" Target="../media/image76.png"/><Relationship Id="rId5" Type="http://schemas.openxmlformats.org/officeDocument/2006/relationships/image" Target="../media/image6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6.png"/><Relationship Id="rId4" Type="http://schemas.openxmlformats.org/officeDocument/2006/relationships/image" Target="../media/image7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2.png"/><Relationship Id="rId4" Type="http://schemas.openxmlformats.org/officeDocument/2006/relationships/image" Target="../media/image70.png"/><Relationship Id="rId5" Type="http://schemas.openxmlformats.org/officeDocument/2006/relationships/image" Target="../media/image69.png"/><Relationship Id="rId6" Type="http://schemas.openxmlformats.org/officeDocument/2006/relationships/image" Target="../media/image73.png"/><Relationship Id="rId7" Type="http://schemas.openxmlformats.org/officeDocument/2006/relationships/image" Target="../media/image75.png"/><Relationship Id="rId8" Type="http://schemas.openxmlformats.org/officeDocument/2006/relationships/image" Target="../media/image7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6.png"/><Relationship Id="rId6" Type="http://schemas.openxmlformats.org/officeDocument/2006/relationships/image" Target="../media/image79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91.png"/><Relationship Id="rId6" Type="http://schemas.openxmlformats.org/officeDocument/2006/relationships/image" Target="../media/image9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8.png"/><Relationship Id="rId4" Type="http://schemas.openxmlformats.org/officeDocument/2006/relationships/image" Target="../media/image87.png"/><Relationship Id="rId5" Type="http://schemas.openxmlformats.org/officeDocument/2006/relationships/image" Target="../media/image9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0.png"/><Relationship Id="rId4" Type="http://schemas.openxmlformats.org/officeDocument/2006/relationships/image" Target="../media/image89.png"/><Relationship Id="rId5" Type="http://schemas.openxmlformats.org/officeDocument/2006/relationships/image" Target="../media/image96.png"/><Relationship Id="rId6" Type="http://schemas.openxmlformats.org/officeDocument/2006/relationships/image" Target="../media/image92.png"/><Relationship Id="rId7" Type="http://schemas.openxmlformats.org/officeDocument/2006/relationships/image" Target="../media/image94.gif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5.jpg"/><Relationship Id="rId4" Type="http://schemas.openxmlformats.org/officeDocument/2006/relationships/image" Target="../media/image97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ctrTitle"/>
          </p:nvPr>
        </p:nvSpPr>
        <p:spPr>
          <a:xfrm>
            <a:off x="598100" y="1775222"/>
            <a:ext cx="8222100" cy="838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GPU-Focused Image Compression Techniques</a:t>
            </a:r>
          </a:p>
        </p:txBody>
      </p:sp>
      <p:sp>
        <p:nvSpPr>
          <p:cNvPr id="83" name="Shape 83"/>
          <p:cNvSpPr txBox="1"/>
          <p:nvPr>
            <p:ph idx="1" type="subTitle"/>
          </p:nvPr>
        </p:nvSpPr>
        <p:spPr>
          <a:xfrm>
            <a:off x="311700" y="2834125"/>
            <a:ext cx="8520599" cy="1911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Pavel Krajcevski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University of North Carolina at Chapel Hill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10/19/2015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311700" y="410000"/>
            <a:ext cx="54221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Overview: Image Compression</a:t>
            </a:r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311700" y="1229875"/>
            <a:ext cx="8520599" cy="560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Lots of image compression formats.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Let’s focus on two:</a:t>
            </a:r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000" y="2672669"/>
            <a:ext cx="1143199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/>
        </p:nvSpPr>
        <p:spPr>
          <a:xfrm>
            <a:off x="5629750" y="2723975"/>
            <a:ext cx="780300" cy="75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JPEG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124KB</a:t>
            </a:r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550" y="2672681"/>
            <a:ext cx="1143199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/>
        </p:nvSpPr>
        <p:spPr>
          <a:xfrm>
            <a:off x="1968400" y="2616125"/>
            <a:ext cx="7599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706KB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Overview: PNG</a:t>
            </a:r>
          </a:p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311700" y="1229875"/>
            <a:ext cx="8520599" cy="494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Based on Huffman Encoding: assign bit pattern to each color based on frequency</a:t>
            </a:r>
          </a:p>
        </p:txBody>
      </p:sp>
      <p:sp>
        <p:nvSpPr>
          <p:cNvPr id="241" name="Shape 241"/>
          <p:cNvSpPr/>
          <p:nvPr/>
        </p:nvSpPr>
        <p:spPr>
          <a:xfrm>
            <a:off x="400050" y="1897350"/>
            <a:ext cx="676200" cy="3810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1238250" y="1897350"/>
            <a:ext cx="676200" cy="381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2076450" y="1897350"/>
            <a:ext cx="676200" cy="381000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2914650" y="1897350"/>
            <a:ext cx="676200" cy="381000"/>
          </a:xfrm>
          <a:prstGeom prst="rect">
            <a:avLst/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3752850" y="1897350"/>
            <a:ext cx="676200" cy="381000"/>
          </a:xfrm>
          <a:prstGeom prst="rect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6" name="Shape 246"/>
          <p:cNvSpPr txBox="1"/>
          <p:nvPr/>
        </p:nvSpPr>
        <p:spPr>
          <a:xfrm>
            <a:off x="409575" y="2278350"/>
            <a:ext cx="676200" cy="22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11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1243012" y="2278350"/>
            <a:ext cx="676200" cy="22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01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2078825" y="2278350"/>
            <a:ext cx="676200" cy="22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001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2915837" y="2278350"/>
            <a:ext cx="676200" cy="22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0000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3752862" y="2278350"/>
            <a:ext cx="676200" cy="22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0001</a:t>
            </a:r>
          </a:p>
        </p:txBody>
      </p:sp>
      <p:sp>
        <p:nvSpPr>
          <p:cNvPr id="251" name="Shape 251"/>
          <p:cNvSpPr/>
          <p:nvPr/>
        </p:nvSpPr>
        <p:spPr>
          <a:xfrm>
            <a:off x="400050" y="33832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802650" y="33832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1205250" y="33832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1607850" y="3383250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2010450" y="3383250"/>
            <a:ext cx="402600" cy="226799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2413050" y="3383250"/>
            <a:ext cx="402600" cy="226799"/>
          </a:xfrm>
          <a:prstGeom prst="rect">
            <a:avLst/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2815650" y="3383250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3218250" y="3383250"/>
            <a:ext cx="402600" cy="226799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3620850" y="3383250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4023450" y="3383250"/>
            <a:ext cx="402600" cy="226799"/>
          </a:xfrm>
          <a:prstGeom prst="rect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4426050" y="33832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5231250" y="33832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4828650" y="3383250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5633850" y="3383250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6036450" y="3383250"/>
            <a:ext cx="402600" cy="226799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6439050" y="3383250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6841650" y="3383250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7244250" y="3383250"/>
            <a:ext cx="402600" cy="226799"/>
          </a:xfrm>
          <a:prstGeom prst="rect">
            <a:avLst/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 txBox="1"/>
          <p:nvPr>
            <p:ph idx="2" type="body"/>
          </p:nvPr>
        </p:nvSpPr>
        <p:spPr>
          <a:xfrm>
            <a:off x="409575" y="2889150"/>
            <a:ext cx="8520599" cy="494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So, these pixels</a:t>
            </a:r>
          </a:p>
        </p:txBody>
      </p:sp>
      <p:sp>
        <p:nvSpPr>
          <p:cNvPr id="270" name="Shape 270"/>
          <p:cNvSpPr txBox="1"/>
          <p:nvPr>
            <p:ph idx="3" type="body"/>
          </p:nvPr>
        </p:nvSpPr>
        <p:spPr>
          <a:xfrm>
            <a:off x="409575" y="3822325"/>
            <a:ext cx="8520599" cy="494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Become these bits: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9900"/>
                </a:solidFill>
              </a:rPr>
              <a:t>010101</a:t>
            </a:r>
            <a:r>
              <a:rPr lang="en">
                <a:solidFill>
                  <a:srgbClr val="FF0000"/>
                </a:solidFill>
              </a:rPr>
              <a:t>11</a:t>
            </a:r>
            <a:r>
              <a:rPr lang="en">
                <a:solidFill>
                  <a:srgbClr val="3C78D8"/>
                </a:solidFill>
              </a:rPr>
              <a:t>001</a:t>
            </a:r>
            <a:r>
              <a:rPr lang="en">
                <a:solidFill>
                  <a:srgbClr val="F6B26B"/>
                </a:solidFill>
              </a:rPr>
              <a:t>0000</a:t>
            </a:r>
            <a:r>
              <a:rPr lang="en">
                <a:solidFill>
                  <a:srgbClr val="FF0000"/>
                </a:solidFill>
              </a:rPr>
              <a:t>11</a:t>
            </a:r>
            <a:r>
              <a:rPr lang="en">
                <a:solidFill>
                  <a:srgbClr val="3C78D8"/>
                </a:solidFill>
              </a:rPr>
              <a:t>001</a:t>
            </a:r>
            <a:r>
              <a:rPr lang="en">
                <a:solidFill>
                  <a:srgbClr val="FF0000"/>
                </a:solidFill>
              </a:rPr>
              <a:t>11</a:t>
            </a:r>
            <a:r>
              <a:rPr lang="en">
                <a:solidFill>
                  <a:srgbClr val="351C75"/>
                </a:solidFill>
              </a:rPr>
              <a:t>0001</a:t>
            </a:r>
            <a:r>
              <a:rPr lang="en">
                <a:solidFill>
                  <a:srgbClr val="FF9900"/>
                </a:solidFill>
              </a:rPr>
              <a:t>01</a:t>
            </a:r>
            <a:r>
              <a:rPr lang="en">
                <a:solidFill>
                  <a:srgbClr val="FF0000"/>
                </a:solidFill>
              </a:rPr>
              <a:t>11</a:t>
            </a:r>
            <a:r>
              <a:rPr lang="en">
                <a:solidFill>
                  <a:srgbClr val="FF9900"/>
                </a:solidFill>
              </a:rPr>
              <a:t>01</a:t>
            </a:r>
            <a:r>
              <a:rPr lang="en">
                <a:solidFill>
                  <a:srgbClr val="FF0000"/>
                </a:solidFill>
              </a:rPr>
              <a:t>11</a:t>
            </a:r>
            <a:r>
              <a:rPr lang="en">
                <a:solidFill>
                  <a:srgbClr val="3C78D8"/>
                </a:solidFill>
              </a:rPr>
              <a:t>001</a:t>
            </a:r>
            <a:r>
              <a:rPr lang="en">
                <a:solidFill>
                  <a:srgbClr val="FF0000"/>
                </a:solidFill>
              </a:rPr>
              <a:t>1111</a:t>
            </a:r>
            <a:r>
              <a:rPr lang="en">
                <a:solidFill>
                  <a:srgbClr val="F6B26B"/>
                </a:solidFill>
              </a:rPr>
              <a:t>0000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Overview: PNG</a:t>
            </a:r>
          </a:p>
        </p:txBody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311700" y="1229875"/>
            <a:ext cx="8520599" cy="1345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Advantages: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Lossless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Great for images with few colors (icons)</a:t>
            </a:r>
          </a:p>
        </p:txBody>
      </p:sp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010575"/>
            <a:ext cx="3767224" cy="12742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78" name="Shape 278"/>
          <p:cNvSpPr txBox="1"/>
          <p:nvPr/>
        </p:nvSpPr>
        <p:spPr>
          <a:xfrm>
            <a:off x="1691762" y="4284775"/>
            <a:ext cx="10071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544 x 184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4384850" y="2974775"/>
            <a:ext cx="2183400" cy="1345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Uncompressed: 391 KB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PNG: 13.5 KB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Overview: JPEG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668425" y="1818100"/>
            <a:ext cx="2334899" cy="1140899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/>
              <a:t>Transform (lossless): </a:t>
            </a:r>
            <a:r>
              <a:rPr lang="en"/>
              <a:t>Convert pixels from one coordinate space to another (DCT, DWT, etc…)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3404550" y="1818100"/>
            <a:ext cx="2334899" cy="1140899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Quantization (lossy): </a:t>
            </a:r>
            <a:r>
              <a:rPr lang="en"/>
              <a:t>Change accuracy of certain “unimportant” transform coefficients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6140675" y="1818100"/>
            <a:ext cx="2334899" cy="1140899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Encoding (lossless): </a:t>
            </a:r>
            <a:r>
              <a:rPr lang="en"/>
              <a:t>Save transform coefficients as bits depending on their frequency (Huffman)</a:t>
            </a:r>
          </a:p>
        </p:txBody>
      </p:sp>
      <p:cxnSp>
        <p:nvCxnSpPr>
          <p:cNvPr id="288" name="Shape 288"/>
          <p:cNvCxnSpPr/>
          <p:nvPr/>
        </p:nvCxnSpPr>
        <p:spPr>
          <a:xfrm>
            <a:off x="730800" y="1720075"/>
            <a:ext cx="2023199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89" name="Shape 289"/>
          <p:cNvSpPr txBox="1"/>
          <p:nvPr/>
        </p:nvSpPr>
        <p:spPr>
          <a:xfrm>
            <a:off x="686300" y="1319050"/>
            <a:ext cx="1697099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/>
              <a:t>Compression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6796050" y="3057025"/>
            <a:ext cx="1848899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Decompression</a:t>
            </a:r>
          </a:p>
        </p:txBody>
      </p:sp>
      <p:cxnSp>
        <p:nvCxnSpPr>
          <p:cNvPr id="291" name="Shape 291"/>
          <p:cNvCxnSpPr/>
          <p:nvPr/>
        </p:nvCxnSpPr>
        <p:spPr>
          <a:xfrm>
            <a:off x="6693125" y="3057025"/>
            <a:ext cx="1746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Overview: JPEG</a:t>
            </a:r>
          </a:p>
        </p:txBody>
      </p:sp>
      <p:sp>
        <p:nvSpPr>
          <p:cNvPr id="297" name="Shape 297"/>
          <p:cNvSpPr txBox="1"/>
          <p:nvPr/>
        </p:nvSpPr>
        <p:spPr>
          <a:xfrm>
            <a:off x="668425" y="1818100"/>
            <a:ext cx="2334899" cy="1140899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Transform (lossless): </a:t>
            </a:r>
            <a:r>
              <a:rPr lang="en"/>
              <a:t>Convert pixels from one coordinate space to another (DCT, DWT, etc…)</a:t>
            </a:r>
          </a:p>
        </p:txBody>
      </p:sp>
      <p:sp>
        <p:nvSpPr>
          <p:cNvPr id="298" name="Shape 298"/>
          <p:cNvSpPr txBox="1"/>
          <p:nvPr/>
        </p:nvSpPr>
        <p:spPr>
          <a:xfrm>
            <a:off x="3404550" y="1818100"/>
            <a:ext cx="2334899" cy="114089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Quantization (lossy): </a:t>
            </a:r>
            <a:r>
              <a:rPr lang="en"/>
              <a:t>Change accuracy of certain “unimportant” transform coefficients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6140675" y="1818100"/>
            <a:ext cx="2334899" cy="1140899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Encoding (lossless): </a:t>
            </a:r>
            <a:r>
              <a:rPr lang="en"/>
              <a:t>Save transform coefficients as bits depending on their frequency. (Huffman)</a:t>
            </a:r>
          </a:p>
        </p:txBody>
      </p:sp>
      <p:cxnSp>
        <p:nvCxnSpPr>
          <p:cNvPr id="300" name="Shape 300"/>
          <p:cNvCxnSpPr/>
          <p:nvPr/>
        </p:nvCxnSpPr>
        <p:spPr>
          <a:xfrm>
            <a:off x="730800" y="1720075"/>
            <a:ext cx="2023199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01" name="Shape 301"/>
          <p:cNvCxnSpPr/>
          <p:nvPr/>
        </p:nvCxnSpPr>
        <p:spPr>
          <a:xfrm>
            <a:off x="6693125" y="3057025"/>
            <a:ext cx="1746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sp>
        <p:nvSpPr>
          <p:cNvPr id="302" name="Shape 302"/>
          <p:cNvSpPr txBox="1"/>
          <p:nvPr/>
        </p:nvSpPr>
        <p:spPr>
          <a:xfrm>
            <a:off x="374575" y="3155050"/>
            <a:ext cx="5320499" cy="139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Degree of quantization determines lossiness: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Original value: 4273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Quantized: 4273 / 16 = 267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Reconstructed: 267 * 16 = 4272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 txBox="1"/>
          <p:nvPr/>
        </p:nvSpPr>
        <p:spPr>
          <a:xfrm>
            <a:off x="3591650" y="4028350"/>
            <a:ext cx="3671999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Quantized: 4273 / 160 = 27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Reconstructed: 27 * 160 = 4320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686300" y="1319050"/>
            <a:ext cx="1697099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Compression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6796050" y="3057025"/>
            <a:ext cx="1848899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Decompression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Overview: JPEG</a:t>
            </a:r>
          </a:p>
        </p:txBody>
      </p:sp>
      <p:sp>
        <p:nvSpPr>
          <p:cNvPr id="311" name="Shape 311"/>
          <p:cNvSpPr txBox="1"/>
          <p:nvPr/>
        </p:nvSpPr>
        <p:spPr>
          <a:xfrm>
            <a:off x="668425" y="1818100"/>
            <a:ext cx="2334899" cy="1140899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Transform (lossless): </a:t>
            </a:r>
            <a:r>
              <a:rPr lang="en"/>
              <a:t>Convert pixels from one coordinate space to another (DCT, DWT, etc…)</a:t>
            </a:r>
          </a:p>
        </p:txBody>
      </p:sp>
      <p:sp>
        <p:nvSpPr>
          <p:cNvPr id="312" name="Shape 312"/>
          <p:cNvSpPr txBox="1"/>
          <p:nvPr/>
        </p:nvSpPr>
        <p:spPr>
          <a:xfrm>
            <a:off x="3404550" y="1818100"/>
            <a:ext cx="2334899" cy="1140899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Quantization (lossy): </a:t>
            </a:r>
            <a:r>
              <a:rPr lang="en"/>
              <a:t>Change accuracy of certain “unimportant” transform coefficients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6140675" y="1818100"/>
            <a:ext cx="2334899" cy="114089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Encoding (lossless): </a:t>
            </a:r>
            <a:r>
              <a:rPr lang="en"/>
              <a:t>Save transform coefficients as bits depending on their frequency. (Huffman)</a:t>
            </a:r>
          </a:p>
        </p:txBody>
      </p:sp>
      <p:cxnSp>
        <p:nvCxnSpPr>
          <p:cNvPr id="314" name="Shape 314"/>
          <p:cNvCxnSpPr/>
          <p:nvPr/>
        </p:nvCxnSpPr>
        <p:spPr>
          <a:xfrm>
            <a:off x="730800" y="1720075"/>
            <a:ext cx="2023199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15" name="Shape 315"/>
          <p:cNvCxnSpPr/>
          <p:nvPr/>
        </p:nvCxnSpPr>
        <p:spPr>
          <a:xfrm>
            <a:off x="6693125" y="3057025"/>
            <a:ext cx="1746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sp>
        <p:nvSpPr>
          <p:cNvPr id="316" name="Shape 316"/>
          <p:cNvSpPr txBox="1"/>
          <p:nvPr/>
        </p:nvSpPr>
        <p:spPr>
          <a:xfrm>
            <a:off x="374575" y="3155050"/>
            <a:ext cx="5320499" cy="1051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However, similar values (closer to zero) are easier to represent (contain less information) than dissimilar values.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High quantization means high compression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686300" y="1319050"/>
            <a:ext cx="1697099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Compression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6796050" y="3057025"/>
            <a:ext cx="1848899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Decompression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Overview: JPEG</a:t>
            </a:r>
          </a:p>
        </p:txBody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311700" y="1229875"/>
            <a:ext cx="8520599" cy="1060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Advantages: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Great for images that can handle loss (natural images, consumed by HVS)</a:t>
            </a:r>
          </a:p>
        </p:txBody>
      </p:sp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00" y="2290375"/>
            <a:ext cx="3456451" cy="22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 txBox="1"/>
          <p:nvPr/>
        </p:nvSpPr>
        <p:spPr>
          <a:xfrm>
            <a:off x="1395000" y="4588550"/>
            <a:ext cx="1814399" cy="19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1504 x 1000 (JPEG)</a:t>
            </a:r>
          </a:p>
        </p:txBody>
      </p:sp>
      <p:sp>
        <p:nvSpPr>
          <p:cNvPr id="327" name="Shape 327"/>
          <p:cNvSpPr txBox="1"/>
          <p:nvPr/>
        </p:nvSpPr>
        <p:spPr>
          <a:xfrm>
            <a:off x="4030350" y="2290375"/>
            <a:ext cx="3928499" cy="2298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Uncompressed: 4.3 MB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PNG: 2.3 MB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JPEG: 211 KB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type="title"/>
          </p:nvPr>
        </p:nvSpPr>
        <p:spPr>
          <a:xfrm>
            <a:off x="311700" y="410000"/>
            <a:ext cx="72573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Overview: Traditional Compression</a:t>
            </a:r>
          </a:p>
        </p:txBody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311700" y="1229875"/>
            <a:ext cx="8520599" cy="1185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Main idea behind traditional image compression techniques: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Groups of similar pixels receive fewer bits</a:t>
            </a:r>
          </a:p>
        </p:txBody>
      </p:sp>
      <p:sp>
        <p:nvSpPr>
          <p:cNvPr id="334" name="Shape 334"/>
          <p:cNvSpPr txBox="1"/>
          <p:nvPr>
            <p:ph idx="2" type="body"/>
          </p:nvPr>
        </p:nvSpPr>
        <p:spPr>
          <a:xfrm>
            <a:off x="311700" y="2626950"/>
            <a:ext cx="8520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0000"/>
                </a:solidFill>
              </a:rPr>
              <a:t>This is the problem for GPUs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>
            <p:ph type="title"/>
          </p:nvPr>
        </p:nvSpPr>
        <p:spPr>
          <a:xfrm>
            <a:off x="311700" y="410000"/>
            <a:ext cx="72573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Overview: GPUs need data fast</a:t>
            </a:r>
          </a:p>
        </p:txBody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311700" y="1229875"/>
            <a:ext cx="8520599" cy="49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Consider the following two PNG scenarios:</a:t>
            </a:r>
          </a:p>
        </p:txBody>
      </p:sp>
      <p:sp>
        <p:nvSpPr>
          <p:cNvPr id="341" name="Shape 341"/>
          <p:cNvSpPr/>
          <p:nvPr/>
        </p:nvSpPr>
        <p:spPr>
          <a:xfrm>
            <a:off x="400050" y="1721875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802650" y="1721875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1205250" y="1721875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1607850" y="1721875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2010450" y="1721875"/>
            <a:ext cx="402600" cy="226799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2413050" y="1721875"/>
            <a:ext cx="402600" cy="226799"/>
          </a:xfrm>
          <a:prstGeom prst="rect">
            <a:avLst/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2815650" y="1721875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3218250" y="1721875"/>
            <a:ext cx="402600" cy="226799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3620850" y="1721875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4023450" y="1721875"/>
            <a:ext cx="402600" cy="226799"/>
          </a:xfrm>
          <a:prstGeom prst="rect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1" name="Shape 351"/>
          <p:cNvSpPr txBox="1"/>
          <p:nvPr>
            <p:ph idx="2" type="body"/>
          </p:nvPr>
        </p:nvSpPr>
        <p:spPr>
          <a:xfrm>
            <a:off x="400050" y="2009350"/>
            <a:ext cx="8520599" cy="494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010101</a:t>
            </a:r>
            <a:r>
              <a:rPr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11</a:t>
            </a:r>
            <a:r>
              <a:rPr lang="en">
                <a:solidFill>
                  <a:srgbClr val="3C78D8"/>
                </a:solidFill>
                <a:latin typeface="Courier New"/>
                <a:ea typeface="Courier New"/>
                <a:cs typeface="Courier New"/>
                <a:sym typeface="Courier New"/>
              </a:rPr>
              <a:t>001</a:t>
            </a:r>
            <a:r>
              <a:rPr lang="en">
                <a:solidFill>
                  <a:srgbClr val="F6B26B"/>
                </a:solidFill>
                <a:latin typeface="Courier New"/>
                <a:ea typeface="Courier New"/>
                <a:cs typeface="Courier New"/>
                <a:sym typeface="Courier New"/>
              </a:rPr>
              <a:t>0000</a:t>
            </a:r>
            <a:r>
              <a:rPr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11</a:t>
            </a:r>
            <a:r>
              <a:rPr lang="en">
                <a:solidFill>
                  <a:srgbClr val="3C78D8"/>
                </a:solidFill>
                <a:latin typeface="Courier New"/>
                <a:ea typeface="Courier New"/>
                <a:cs typeface="Courier New"/>
                <a:sym typeface="Courier New"/>
              </a:rPr>
              <a:t>001</a:t>
            </a:r>
            <a:r>
              <a:rPr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11</a:t>
            </a:r>
            <a:r>
              <a:rPr lang="en">
                <a:solidFill>
                  <a:srgbClr val="351C75"/>
                </a:solidFill>
                <a:latin typeface="Courier New"/>
                <a:ea typeface="Courier New"/>
                <a:cs typeface="Courier New"/>
                <a:sym typeface="Courier New"/>
              </a:rPr>
              <a:t>0001</a:t>
            </a:r>
          </a:p>
        </p:txBody>
      </p:sp>
      <p:sp>
        <p:nvSpPr>
          <p:cNvPr id="352" name="Shape 352"/>
          <p:cNvSpPr/>
          <p:nvPr/>
        </p:nvSpPr>
        <p:spPr>
          <a:xfrm>
            <a:off x="2413050" y="25034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2815650" y="25034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3218250" y="25034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5" name="Shape 355"/>
          <p:cNvSpPr/>
          <p:nvPr/>
        </p:nvSpPr>
        <p:spPr>
          <a:xfrm>
            <a:off x="3620850" y="2503450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4023450" y="2503450"/>
            <a:ext cx="402600" cy="226799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400050" y="2503450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802650" y="2503450"/>
            <a:ext cx="402600" cy="226799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1205250" y="2503450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1607850" y="2503450"/>
            <a:ext cx="402600" cy="226799"/>
          </a:xfrm>
          <a:prstGeom prst="rect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2010450" y="25034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" name="Shape 362"/>
          <p:cNvSpPr txBox="1"/>
          <p:nvPr>
            <p:ph idx="3" type="body"/>
          </p:nvPr>
        </p:nvSpPr>
        <p:spPr>
          <a:xfrm>
            <a:off x="400050" y="2790925"/>
            <a:ext cx="8520599" cy="494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11</a:t>
            </a:r>
            <a:r>
              <a:rPr lang="en">
                <a:solidFill>
                  <a:srgbClr val="3C78D8"/>
                </a:solidFill>
                <a:latin typeface="Courier New"/>
                <a:ea typeface="Courier New"/>
                <a:cs typeface="Courier New"/>
                <a:sym typeface="Courier New"/>
              </a:rPr>
              <a:t>001</a:t>
            </a:r>
            <a:r>
              <a:rPr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11</a:t>
            </a:r>
            <a:r>
              <a:rPr lang="en">
                <a:solidFill>
                  <a:srgbClr val="351C75"/>
                </a:solidFill>
                <a:latin typeface="Courier New"/>
                <a:ea typeface="Courier New"/>
                <a:cs typeface="Courier New"/>
                <a:sym typeface="Courier New"/>
              </a:rPr>
              <a:t>0001</a:t>
            </a:r>
            <a:r>
              <a:rPr lang="en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01010101</a:t>
            </a:r>
            <a:r>
              <a:rPr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11</a:t>
            </a:r>
            <a:r>
              <a:rPr lang="en">
                <a:solidFill>
                  <a:srgbClr val="3C78D8"/>
                </a:solidFill>
                <a:latin typeface="Courier New"/>
                <a:ea typeface="Courier New"/>
                <a:cs typeface="Courier New"/>
                <a:sym typeface="Courier New"/>
              </a:rPr>
              <a:t>001</a:t>
            </a:r>
          </a:p>
        </p:txBody>
      </p:sp>
      <p:sp>
        <p:nvSpPr>
          <p:cNvPr id="363" name="Shape 363"/>
          <p:cNvSpPr txBox="1"/>
          <p:nvPr/>
        </p:nvSpPr>
        <p:spPr>
          <a:xfrm>
            <a:off x="5149950" y="2217025"/>
            <a:ext cx="3770699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pixel at index six starts at two separate locations for each stream!</a:t>
            </a:r>
          </a:p>
        </p:txBody>
      </p:sp>
      <p:sp>
        <p:nvSpPr>
          <p:cNvPr id="364" name="Shape 364"/>
          <p:cNvSpPr/>
          <p:nvPr/>
        </p:nvSpPr>
        <p:spPr>
          <a:xfrm>
            <a:off x="2413050" y="1721875"/>
            <a:ext cx="402600" cy="226799"/>
          </a:xfrm>
          <a:prstGeom prst="rect">
            <a:avLst/>
          </a:prstGeom>
          <a:solidFill>
            <a:srgbClr val="F6B26B"/>
          </a:solidFill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2413050" y="25034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2000125" y="2083412"/>
            <a:ext cx="543599" cy="285300"/>
          </a:xfrm>
          <a:prstGeom prst="rect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2261725" y="2864975"/>
            <a:ext cx="281999" cy="285300"/>
          </a:xfrm>
          <a:prstGeom prst="rect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8" name="Shape 368"/>
          <p:cNvSpPr txBox="1"/>
          <p:nvPr/>
        </p:nvSpPr>
        <p:spPr>
          <a:xfrm>
            <a:off x="400050" y="3882150"/>
            <a:ext cx="5581799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 order to access the pixel at index six, we must read the first five!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>
            <p:ph type="title"/>
          </p:nvPr>
        </p:nvSpPr>
        <p:spPr>
          <a:xfrm>
            <a:off x="311700" y="410000"/>
            <a:ext cx="72573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Overview: GPUs need data fast</a:t>
            </a:r>
          </a:p>
        </p:txBody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311700" y="1229875"/>
            <a:ext cx="8520599" cy="49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To make it uniform, we’d need to pad the bitstreams to the largest pattern</a:t>
            </a:r>
          </a:p>
        </p:txBody>
      </p:sp>
      <p:sp>
        <p:nvSpPr>
          <p:cNvPr id="375" name="Shape 375"/>
          <p:cNvSpPr/>
          <p:nvPr/>
        </p:nvSpPr>
        <p:spPr>
          <a:xfrm>
            <a:off x="400050" y="1721875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802650" y="1721875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1205250" y="1721875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1607850" y="1721875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2010450" y="1721875"/>
            <a:ext cx="402600" cy="226799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2413050" y="1721875"/>
            <a:ext cx="402600" cy="226799"/>
          </a:xfrm>
          <a:prstGeom prst="rect">
            <a:avLst/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1" name="Shape 381"/>
          <p:cNvSpPr/>
          <p:nvPr/>
        </p:nvSpPr>
        <p:spPr>
          <a:xfrm>
            <a:off x="2815650" y="1721875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2" name="Shape 382"/>
          <p:cNvSpPr/>
          <p:nvPr/>
        </p:nvSpPr>
        <p:spPr>
          <a:xfrm>
            <a:off x="3218250" y="1721875"/>
            <a:ext cx="402600" cy="226799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3" name="Shape 383"/>
          <p:cNvSpPr/>
          <p:nvPr/>
        </p:nvSpPr>
        <p:spPr>
          <a:xfrm>
            <a:off x="3620850" y="1721875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4" name="Shape 384"/>
          <p:cNvSpPr/>
          <p:nvPr/>
        </p:nvSpPr>
        <p:spPr>
          <a:xfrm>
            <a:off x="4023450" y="1721875"/>
            <a:ext cx="402600" cy="226799"/>
          </a:xfrm>
          <a:prstGeom prst="rect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5" name="Shape 385"/>
          <p:cNvSpPr txBox="1"/>
          <p:nvPr>
            <p:ph idx="2" type="body"/>
          </p:nvPr>
        </p:nvSpPr>
        <p:spPr>
          <a:xfrm>
            <a:off x="400050" y="2009350"/>
            <a:ext cx="8520599" cy="494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XX</a:t>
            </a:r>
            <a:r>
              <a:rPr lang="en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01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XX</a:t>
            </a:r>
            <a:r>
              <a:rPr lang="en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01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XX</a:t>
            </a:r>
            <a:r>
              <a:rPr lang="en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01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XX</a:t>
            </a:r>
            <a:r>
              <a:rPr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11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lang="en">
                <a:solidFill>
                  <a:srgbClr val="3C78D8"/>
                </a:solidFill>
                <a:latin typeface="Courier New"/>
                <a:ea typeface="Courier New"/>
                <a:cs typeface="Courier New"/>
                <a:sym typeface="Courier New"/>
              </a:rPr>
              <a:t>001</a:t>
            </a:r>
            <a:r>
              <a:rPr lang="en">
                <a:solidFill>
                  <a:srgbClr val="F6B26B"/>
                </a:solidFill>
                <a:latin typeface="Courier New"/>
                <a:ea typeface="Courier New"/>
                <a:cs typeface="Courier New"/>
                <a:sym typeface="Courier New"/>
              </a:rPr>
              <a:t>0000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XX</a:t>
            </a:r>
            <a:r>
              <a:rPr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11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lang="en">
                <a:solidFill>
                  <a:srgbClr val="3C78D8"/>
                </a:solidFill>
                <a:latin typeface="Courier New"/>
                <a:ea typeface="Courier New"/>
                <a:cs typeface="Courier New"/>
                <a:sym typeface="Courier New"/>
              </a:rPr>
              <a:t>001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XX</a:t>
            </a:r>
            <a:r>
              <a:rPr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11</a:t>
            </a:r>
            <a:r>
              <a:rPr lang="en">
                <a:solidFill>
                  <a:srgbClr val="351C75"/>
                </a:solidFill>
                <a:latin typeface="Courier New"/>
                <a:ea typeface="Courier New"/>
                <a:cs typeface="Courier New"/>
                <a:sym typeface="Courier New"/>
              </a:rPr>
              <a:t>0001</a:t>
            </a:r>
          </a:p>
        </p:txBody>
      </p:sp>
      <p:sp>
        <p:nvSpPr>
          <p:cNvPr id="386" name="Shape 386"/>
          <p:cNvSpPr/>
          <p:nvPr/>
        </p:nvSpPr>
        <p:spPr>
          <a:xfrm>
            <a:off x="2413050" y="25034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7" name="Shape 387"/>
          <p:cNvSpPr/>
          <p:nvPr/>
        </p:nvSpPr>
        <p:spPr>
          <a:xfrm>
            <a:off x="2815650" y="25034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3218250" y="25034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9" name="Shape 389"/>
          <p:cNvSpPr/>
          <p:nvPr/>
        </p:nvSpPr>
        <p:spPr>
          <a:xfrm>
            <a:off x="3620850" y="2503450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4023450" y="2503450"/>
            <a:ext cx="402600" cy="226799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400050" y="2503450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802650" y="2503450"/>
            <a:ext cx="402600" cy="226799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1205250" y="2503450"/>
            <a:ext cx="402600" cy="226799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1607850" y="2503450"/>
            <a:ext cx="402600" cy="226799"/>
          </a:xfrm>
          <a:prstGeom prst="rect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2010450" y="25034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6" name="Shape 396"/>
          <p:cNvSpPr txBox="1"/>
          <p:nvPr>
            <p:ph idx="3" type="body"/>
          </p:nvPr>
        </p:nvSpPr>
        <p:spPr>
          <a:xfrm>
            <a:off x="400050" y="2790925"/>
            <a:ext cx="8520599" cy="494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XX</a:t>
            </a:r>
            <a:r>
              <a:rPr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11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lang="en">
                <a:solidFill>
                  <a:srgbClr val="3C78D8"/>
                </a:solidFill>
                <a:latin typeface="Courier New"/>
                <a:ea typeface="Courier New"/>
                <a:cs typeface="Courier New"/>
                <a:sym typeface="Courier New"/>
              </a:rPr>
              <a:t>001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XX</a:t>
            </a:r>
            <a:r>
              <a:rPr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11</a:t>
            </a:r>
            <a:r>
              <a:rPr lang="en">
                <a:solidFill>
                  <a:srgbClr val="351C75"/>
                </a:solidFill>
                <a:latin typeface="Courier New"/>
                <a:ea typeface="Courier New"/>
                <a:cs typeface="Courier New"/>
                <a:sym typeface="Courier New"/>
              </a:rPr>
              <a:t>0001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XX</a:t>
            </a:r>
            <a:r>
              <a:rPr lang="en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01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XX</a:t>
            </a:r>
            <a:r>
              <a:rPr lang="en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01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XX</a:t>
            </a:r>
            <a:r>
              <a:rPr lang="en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01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XX</a:t>
            </a:r>
            <a:r>
              <a:rPr lang="en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01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XX</a:t>
            </a:r>
            <a:r>
              <a:rPr lang="en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11</a:t>
            </a:r>
            <a:r>
              <a:rPr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lang="en">
                <a:solidFill>
                  <a:srgbClr val="3C78D8"/>
                </a:solidFill>
                <a:latin typeface="Courier New"/>
                <a:ea typeface="Courier New"/>
                <a:cs typeface="Courier New"/>
                <a:sym typeface="Courier New"/>
              </a:rPr>
              <a:t>001</a:t>
            </a:r>
          </a:p>
        </p:txBody>
      </p:sp>
      <p:sp>
        <p:nvSpPr>
          <p:cNvPr id="397" name="Shape 397"/>
          <p:cNvSpPr/>
          <p:nvPr/>
        </p:nvSpPr>
        <p:spPr>
          <a:xfrm>
            <a:off x="2413050" y="1721875"/>
            <a:ext cx="402600" cy="226799"/>
          </a:xfrm>
          <a:prstGeom prst="rect">
            <a:avLst/>
          </a:prstGeom>
          <a:solidFill>
            <a:srgbClr val="F6B26B"/>
          </a:solidFill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2413050" y="2503450"/>
            <a:ext cx="402600" cy="226799"/>
          </a:xfrm>
          <a:prstGeom prst="rect">
            <a:avLst/>
          </a:prstGeom>
          <a:solidFill>
            <a:srgbClr val="FF9900"/>
          </a:solidFill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3239000" y="2095212"/>
            <a:ext cx="543599" cy="285300"/>
          </a:xfrm>
          <a:prstGeom prst="rect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" name="Shape 400"/>
          <p:cNvSpPr/>
          <p:nvPr/>
        </p:nvSpPr>
        <p:spPr>
          <a:xfrm>
            <a:off x="3239000" y="2876775"/>
            <a:ext cx="543599" cy="285300"/>
          </a:xfrm>
          <a:prstGeom prst="rect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" name="Shape 401"/>
          <p:cNvSpPr txBox="1"/>
          <p:nvPr/>
        </p:nvSpPr>
        <p:spPr>
          <a:xfrm>
            <a:off x="400050" y="3535400"/>
            <a:ext cx="56043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Now we know where each pixel is in memory!</a:t>
            </a:r>
          </a:p>
        </p:txBody>
      </p:sp>
      <p:sp>
        <p:nvSpPr>
          <p:cNvPr id="402" name="Shape 402"/>
          <p:cNvSpPr txBox="1"/>
          <p:nvPr>
            <p:ph idx="4" type="body"/>
          </p:nvPr>
        </p:nvSpPr>
        <p:spPr>
          <a:xfrm>
            <a:off x="400050" y="3960225"/>
            <a:ext cx="8520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0000"/>
                </a:solidFill>
              </a:rPr>
              <a:t>But this results in no compression!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311700" y="1229875"/>
            <a:ext cx="2649299" cy="48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Images are everywhere.</a:t>
            </a:r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5799" y="611399"/>
            <a:ext cx="1968225" cy="19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574" y="1084124"/>
            <a:ext cx="2658624" cy="14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3666" y="3166550"/>
            <a:ext cx="865941" cy="86594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/>
          <p:nvPr/>
        </p:nvSpPr>
        <p:spPr>
          <a:xfrm rot="-5400000">
            <a:off x="2524847" y="3694652"/>
            <a:ext cx="425700" cy="63779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472679" y="3770239"/>
            <a:ext cx="973499" cy="486600"/>
          </a:xfrm>
          <a:prstGeom prst="rect">
            <a:avLst/>
          </a:prstGeom>
          <a:solidFill>
            <a:srgbClr val="FFD966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862724" y="3166550"/>
            <a:ext cx="632999" cy="665399"/>
          </a:xfrm>
          <a:prstGeom prst="star10">
            <a:avLst>
              <a:gd fmla="val 42533" name="adj"/>
              <a:gd fmla="val 105146" name="hf"/>
            </a:avLst>
          </a:prstGeom>
          <a:solidFill>
            <a:srgbClr val="20124D"/>
          </a:solidFill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/>
          <p:nvPr/>
        </p:nvSpPr>
        <p:spPr>
          <a:xfrm>
            <a:off x="528121" y="3594353"/>
            <a:ext cx="554399" cy="519599"/>
          </a:xfrm>
          <a:prstGeom prst="heart">
            <a:avLst/>
          </a:prstGeom>
          <a:solidFill>
            <a:srgbClr val="FF0000"/>
          </a:solidFill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1131885" y="3957094"/>
            <a:ext cx="519599" cy="519599"/>
          </a:xfrm>
          <a:prstGeom prst="ellipse">
            <a:avLst/>
          </a:prstGeom>
          <a:solidFill>
            <a:srgbClr val="6AA84F"/>
          </a:solidFill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84299" y="3239370"/>
            <a:ext cx="519655" cy="51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55806" y="3492600"/>
            <a:ext cx="1672671" cy="6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37183" y="3700017"/>
            <a:ext cx="1417155" cy="79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80325" y="3385588"/>
            <a:ext cx="490152" cy="96225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/>
          <p:nvPr/>
        </p:nvSpPr>
        <p:spPr>
          <a:xfrm rot="-5400000">
            <a:off x="5485447" y="1418577"/>
            <a:ext cx="425700" cy="63779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 txBox="1"/>
          <p:nvPr/>
        </p:nvSpPr>
        <p:spPr>
          <a:xfrm>
            <a:off x="4919050" y="2612325"/>
            <a:ext cx="15585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800"/>
              <a:t>From 3D...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1958450" y="4428325"/>
            <a:ext cx="15585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… to 2D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>
            <p:ph type="title"/>
          </p:nvPr>
        </p:nvSpPr>
        <p:spPr>
          <a:xfrm>
            <a:off x="311700" y="410000"/>
            <a:ext cx="68502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Overview: GPU Image Compression</a:t>
            </a:r>
          </a:p>
        </p:txBody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311700" y="1229875"/>
            <a:ext cx="8520599" cy="516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Represent groups of pixels in a fixed number of bits.</a:t>
            </a:r>
          </a:p>
        </p:txBody>
      </p:sp>
      <p:pic>
        <p:nvPicPr>
          <p:cNvPr id="409" name="Shape 4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828074"/>
            <a:ext cx="2260976" cy="226097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/>
          <p:nvPr/>
        </p:nvSpPr>
        <p:spPr>
          <a:xfrm>
            <a:off x="1963044" y="2505731"/>
            <a:ext cx="111000" cy="103499"/>
          </a:xfrm>
          <a:prstGeom prst="frame">
            <a:avLst>
              <a:gd fmla="val 12500" name="adj1"/>
            </a:avLst>
          </a:prstGeom>
          <a:solidFill>
            <a:srgbClr val="CCCCCC"/>
          </a:solidFill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11" name="Shape 4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3972" y="1909167"/>
            <a:ext cx="2204652" cy="22008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Shape 412"/>
          <p:cNvCxnSpPr>
            <a:stCxn id="410" idx="0"/>
          </p:cNvCxnSpPr>
          <p:nvPr/>
        </p:nvCxnSpPr>
        <p:spPr>
          <a:xfrm flipH="1" rot="10800000">
            <a:off x="2018544" y="1917431"/>
            <a:ext cx="1458899" cy="588300"/>
          </a:xfrm>
          <a:prstGeom prst="straightConnector1">
            <a:avLst/>
          </a:prstGeom>
          <a:noFill/>
          <a:ln cap="flat" cmpd="sng" w="19050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3" name="Shape 413"/>
          <p:cNvCxnSpPr>
            <a:stCxn id="410" idx="2"/>
          </p:cNvCxnSpPr>
          <p:nvPr/>
        </p:nvCxnSpPr>
        <p:spPr>
          <a:xfrm>
            <a:off x="2018544" y="2609231"/>
            <a:ext cx="1459199" cy="1490400"/>
          </a:xfrm>
          <a:prstGeom prst="straightConnector1">
            <a:avLst/>
          </a:prstGeom>
          <a:noFill/>
          <a:ln cap="flat" cmpd="sng" w="19050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4" name="Shape 414"/>
          <p:cNvCxnSpPr/>
          <p:nvPr/>
        </p:nvCxnSpPr>
        <p:spPr>
          <a:xfrm>
            <a:off x="5698775" y="2218150"/>
            <a:ext cx="1911299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5" name="Shape 415"/>
          <p:cNvCxnSpPr/>
          <p:nvPr/>
        </p:nvCxnSpPr>
        <p:spPr>
          <a:xfrm>
            <a:off x="7610075" y="2215200"/>
            <a:ext cx="0" cy="36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16" name="Shape 416"/>
          <p:cNvSpPr txBox="1"/>
          <p:nvPr>
            <p:ph idx="2" type="body"/>
          </p:nvPr>
        </p:nvSpPr>
        <p:spPr>
          <a:xfrm>
            <a:off x="6347675" y="2505725"/>
            <a:ext cx="2524800" cy="494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Courier New"/>
                <a:ea typeface="Courier New"/>
                <a:cs typeface="Courier New"/>
                <a:sym typeface="Courier New"/>
              </a:rPr>
              <a:t>1100111000101…</a:t>
            </a:r>
          </a:p>
          <a:p>
            <a:pPr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Courier New"/>
                <a:ea typeface="Courier New"/>
                <a:cs typeface="Courier New"/>
                <a:sym typeface="Courier New"/>
              </a:rPr>
              <a:t>64 bits?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Courier New"/>
                <a:ea typeface="Courier New"/>
                <a:cs typeface="Courier New"/>
                <a:sym typeface="Courier New"/>
              </a:rPr>
              <a:t>32 bits?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type="title"/>
          </p:nvPr>
        </p:nvSpPr>
        <p:spPr>
          <a:xfrm>
            <a:off x="311700" y="410000"/>
            <a:ext cx="68619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Overview: GPU Image Compression</a:t>
            </a:r>
          </a:p>
        </p:txBody>
      </p:sp>
      <p:graphicFrame>
        <p:nvGraphicFramePr>
          <p:cNvPr id="422" name="Shape 422"/>
          <p:cNvGraphicFramePr/>
          <p:nvPr/>
        </p:nvGraphicFramePr>
        <p:xfrm>
          <a:off x="451050" y="1513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{C57E0B97-1D07-44E1-A8A0-ADFAFF95AB96}</a:tableStyleId>
              </a:tblPr>
              <a:tblGrid>
                <a:gridCol w="4120950"/>
                <a:gridCol w="4120950"/>
              </a:tblGrid>
              <a:tr h="1236400">
                <a:tc>
                  <a:txBody>
                    <a:bodyPr>
                      <a:noAutofit/>
                    </a:bodyPr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What we get:</a:t>
                      </a:r>
                    </a:p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-342900" lvl="0" marL="457200" rtl="0">
                        <a:spcBef>
                          <a:spcPts val="0"/>
                        </a:spcBef>
                        <a:buSzPct val="100000"/>
                        <a:buChar char="-"/>
                      </a:pPr>
                      <a:r>
                        <a:rPr lang="en" sz="1800"/>
                        <a:t>Random access to pixels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-342900" lvl="0" marL="457200">
                        <a:spcBef>
                          <a:spcPts val="0"/>
                        </a:spcBef>
                        <a:buSzPct val="100000"/>
                        <a:buChar char="-"/>
                      </a:pPr>
                      <a:r>
                        <a:rPr lang="en" sz="1800"/>
                        <a:t>Fast decompression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What we give up:</a:t>
                      </a:r>
                    </a:p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-342900" lvl="0" marL="457200" rtl="0">
                        <a:spcBef>
                          <a:spcPts val="0"/>
                        </a:spcBef>
                        <a:buSzPct val="100000"/>
                        <a:buChar char="-"/>
                      </a:pPr>
                      <a:r>
                        <a:rPr lang="en" sz="1800"/>
                        <a:t>Variable bit-rate compression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-342900" lvl="0" marL="457200" rtl="0">
                        <a:spcBef>
                          <a:spcPts val="0"/>
                        </a:spcBef>
                        <a:buSzPct val="100000"/>
                        <a:buChar char="-"/>
                      </a:pPr>
                      <a:r>
                        <a:rPr lang="en" sz="1800"/>
                        <a:t>Lossless compression</a:t>
                      </a:r>
                    </a:p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-342900" lvl="0" marL="457200">
                        <a:spcBef>
                          <a:spcPts val="0"/>
                        </a:spcBef>
                        <a:buSzPct val="100000"/>
                        <a:buChar char="-"/>
                      </a:pPr>
                      <a:r>
                        <a:rPr lang="en" sz="1800"/>
                        <a:t>Simple compression routine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>
            <p:ph type="ctrTitle"/>
          </p:nvPr>
        </p:nvSpPr>
        <p:spPr>
          <a:xfrm>
            <a:off x="598100" y="1775222"/>
            <a:ext cx="8222100" cy="838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GPU Image Compression: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The DXT Algorithm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/>
          <p:nvPr>
            <p:ph type="title"/>
          </p:nvPr>
        </p:nvSpPr>
        <p:spPr>
          <a:xfrm>
            <a:off x="311700" y="410000"/>
            <a:ext cx="68619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DXT Compression</a:t>
            </a:r>
          </a:p>
        </p:txBody>
      </p:sp>
      <p:pic>
        <p:nvPicPr>
          <p:cNvPr id="433" name="Shape 4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700" y="1300973"/>
            <a:ext cx="1679985" cy="16750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4" name="Shape 434"/>
          <p:cNvGraphicFramePr/>
          <p:nvPr/>
        </p:nvGraphicFramePr>
        <p:xfrm>
          <a:off x="2359750" y="19410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{8F57F079-841F-433A-B215-27CCE357A5BC}</a:tableStyleId>
              </a:tblPr>
              <a:tblGrid>
                <a:gridCol w="808350"/>
                <a:gridCol w="808350"/>
                <a:gridCol w="808350"/>
                <a:gridCol w="808350"/>
              </a:tblGrid>
              <a:tr h="3813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8E9A80"/>
                          </a:solidFill>
                        </a:rPr>
                        <a:t>8e9a80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709A80"/>
                          </a:solidFill>
                        </a:rPr>
                        <a:t>709a80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588880"/>
                          </a:solidFill>
                        </a:rPr>
                        <a:t>588880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587680"/>
                          </a:solidFill>
                        </a:rPr>
                        <a:t>587680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</a:tr>
              <a:tr h="3813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828880"/>
                          </a:solidFill>
                        </a:rPr>
                        <a:t>828880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948280"/>
                          </a:solidFill>
                        </a:rPr>
                        <a:t>948280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945280"/>
                          </a:solidFill>
                        </a:rPr>
                        <a:t>945280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766480"/>
                          </a:solidFill>
                        </a:rPr>
                        <a:t>766480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</a:tr>
              <a:tr h="3931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708880"/>
                          </a:solidFill>
                        </a:rPr>
                        <a:t>708880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A68280"/>
                          </a:solidFill>
                        </a:rPr>
                        <a:t>a68280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946480"/>
                          </a:solidFill>
                        </a:rPr>
                        <a:t>946480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8E7080"/>
                          </a:solidFill>
                        </a:rPr>
                        <a:t>8e7080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</a:tr>
              <a:tr h="3813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52A680"/>
                          </a:solidFill>
                        </a:rPr>
                        <a:t>52a680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707080"/>
                          </a:solidFill>
                        </a:rPr>
                        <a:t>707080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45880"/>
                          </a:solidFill>
                        </a:rPr>
                        <a:t>645880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885280"/>
                          </a:solidFill>
                        </a:rPr>
                        <a:t>885280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5" name="Shape 435"/>
          <p:cNvGraphicFramePr/>
          <p:nvPr/>
        </p:nvGraphicFramePr>
        <p:xfrm>
          <a:off x="5739655" y="19413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{BFBEA218-EAF0-4F87-93C9-3FE0E1CBF77D}</a:tableStyleId>
              </a:tblPr>
              <a:tblGrid>
                <a:gridCol w="809825"/>
                <a:gridCol w="809825"/>
                <a:gridCol w="809825"/>
                <a:gridCol w="809825"/>
              </a:tblGrid>
              <a:tr h="3732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8e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9a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70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9a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58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88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58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76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</a:tr>
              <a:tr h="3732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82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88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94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82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94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52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76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64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</a:tr>
              <a:tr h="3732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70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88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a6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82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94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64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8e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70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</a:tr>
              <a:tr h="3732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52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a6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70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70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64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58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88</a:t>
                      </a:r>
                      <a:r>
                        <a:rPr lang="en">
                          <a:solidFill>
                            <a:srgbClr val="00FF00"/>
                          </a:solidFill>
                        </a:rPr>
                        <a:t>52</a:t>
                      </a:r>
                      <a:r>
                        <a:rPr lang="en">
                          <a:solidFill>
                            <a:srgbClr val="00FFFF"/>
                          </a:solidFill>
                        </a:rPr>
                        <a:t>80</a:t>
                      </a: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cxnSp>
        <p:nvCxnSpPr>
          <p:cNvPr id="436" name="Shape 436"/>
          <p:cNvCxnSpPr/>
          <p:nvPr/>
        </p:nvCxnSpPr>
        <p:spPr>
          <a:xfrm rot="10800000">
            <a:off x="816703" y="3057985"/>
            <a:ext cx="0" cy="9732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37" name="Shape 437"/>
          <p:cNvCxnSpPr/>
          <p:nvPr/>
        </p:nvCxnSpPr>
        <p:spPr>
          <a:xfrm flipH="1">
            <a:off x="197182" y="4031185"/>
            <a:ext cx="619499" cy="6450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38" name="Shape 438"/>
          <p:cNvCxnSpPr/>
          <p:nvPr/>
        </p:nvCxnSpPr>
        <p:spPr>
          <a:xfrm>
            <a:off x="816703" y="4031185"/>
            <a:ext cx="1043399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39" name="Shape 439"/>
          <p:cNvSpPr txBox="1"/>
          <p:nvPr/>
        </p:nvSpPr>
        <p:spPr>
          <a:xfrm>
            <a:off x="1579479" y="3675215"/>
            <a:ext cx="2907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</a:t>
            </a:r>
          </a:p>
        </p:txBody>
      </p:sp>
      <p:sp>
        <p:nvSpPr>
          <p:cNvPr id="440" name="Shape 440"/>
          <p:cNvSpPr txBox="1"/>
          <p:nvPr/>
        </p:nvSpPr>
        <p:spPr>
          <a:xfrm>
            <a:off x="264062" y="4522092"/>
            <a:ext cx="2907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</a:t>
            </a:r>
          </a:p>
        </p:txBody>
      </p:sp>
      <p:sp>
        <p:nvSpPr>
          <p:cNvPr id="441" name="Shape 441"/>
          <p:cNvSpPr txBox="1"/>
          <p:nvPr/>
        </p:nvSpPr>
        <p:spPr>
          <a:xfrm>
            <a:off x="816703" y="2976050"/>
            <a:ext cx="2907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</a:t>
            </a:r>
          </a:p>
        </p:txBody>
      </p:sp>
      <p:sp>
        <p:nvSpPr>
          <p:cNvPr id="442" name="Shape 442"/>
          <p:cNvSpPr/>
          <p:nvPr/>
        </p:nvSpPr>
        <p:spPr>
          <a:xfrm>
            <a:off x="1288224" y="3268709"/>
            <a:ext cx="100199" cy="100199"/>
          </a:xfrm>
          <a:prstGeom prst="ellipse">
            <a:avLst/>
          </a:prstGeom>
          <a:solidFill>
            <a:srgbClr val="709A80"/>
          </a:solidFill>
          <a:ln cap="flat" cmpd="sng" w="19050">
            <a:solidFill>
              <a:srgbClr val="709A8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" name="Shape 443"/>
          <p:cNvSpPr/>
          <p:nvPr/>
        </p:nvSpPr>
        <p:spPr>
          <a:xfrm>
            <a:off x="405342" y="3649947"/>
            <a:ext cx="130499" cy="130499"/>
          </a:xfrm>
          <a:prstGeom prst="ellipse">
            <a:avLst/>
          </a:prstGeom>
          <a:solidFill>
            <a:srgbClr val="588880"/>
          </a:solidFill>
          <a:ln cap="flat" cmpd="sng" w="19050">
            <a:solidFill>
              <a:srgbClr val="58888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947120" y="4251905"/>
            <a:ext cx="80399" cy="80399"/>
          </a:xfrm>
          <a:prstGeom prst="ellipse">
            <a:avLst/>
          </a:prstGeom>
          <a:solidFill>
            <a:srgbClr val="52A680"/>
          </a:solidFill>
          <a:ln cap="flat" cmpd="sng" w="19050">
            <a:solidFill>
              <a:srgbClr val="52A68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" name="Shape 445"/>
          <p:cNvSpPr/>
          <p:nvPr/>
        </p:nvSpPr>
        <p:spPr>
          <a:xfrm>
            <a:off x="1177853" y="3659981"/>
            <a:ext cx="120300" cy="120300"/>
          </a:xfrm>
          <a:prstGeom prst="ellipse">
            <a:avLst/>
          </a:prstGeom>
          <a:solidFill>
            <a:srgbClr val="707080"/>
          </a:solidFill>
          <a:ln cap="flat" cmpd="sng" w="19050">
            <a:solidFill>
              <a:srgbClr val="64588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1659429" y="3479162"/>
            <a:ext cx="130800" cy="130800"/>
          </a:xfrm>
          <a:prstGeom prst="ellipse">
            <a:avLst/>
          </a:prstGeom>
          <a:solidFill>
            <a:srgbClr val="885280"/>
          </a:solidFill>
          <a:ln cap="flat" cmpd="sng" w="19050">
            <a:solidFill>
              <a:srgbClr val="88528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" name="Shape 447"/>
          <p:cNvSpPr txBox="1"/>
          <p:nvPr/>
        </p:nvSpPr>
        <p:spPr>
          <a:xfrm>
            <a:off x="2359750" y="1333250"/>
            <a:ext cx="6619199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/>
              <a:t>Consider each pixel as a point in RGB space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/>
          <p:nvPr>
            <p:ph type="title"/>
          </p:nvPr>
        </p:nvSpPr>
        <p:spPr>
          <a:xfrm>
            <a:off x="311700" y="410000"/>
            <a:ext cx="68619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DXT Compression</a:t>
            </a:r>
          </a:p>
        </p:txBody>
      </p:sp>
      <p:sp>
        <p:nvSpPr>
          <p:cNvPr id="453" name="Shape 453"/>
          <p:cNvSpPr txBox="1"/>
          <p:nvPr/>
        </p:nvSpPr>
        <p:spPr>
          <a:xfrm>
            <a:off x="409800" y="1052337"/>
            <a:ext cx="87342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For simplicity we will only display 2D RG space</a:t>
            </a:r>
          </a:p>
        </p:txBody>
      </p:sp>
      <p:pic>
        <p:nvPicPr>
          <p:cNvPr id="454" name="Shape 4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876388"/>
            <a:ext cx="2476587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005" y="1868700"/>
            <a:ext cx="2491895" cy="2491878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Shape 456"/>
          <p:cNvSpPr/>
          <p:nvPr/>
        </p:nvSpPr>
        <p:spPr>
          <a:xfrm>
            <a:off x="3074704" y="2734004"/>
            <a:ext cx="815400" cy="5303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57" name="Shape 457"/>
          <p:cNvCxnSpPr/>
          <p:nvPr/>
        </p:nvCxnSpPr>
        <p:spPr>
          <a:xfrm>
            <a:off x="4028185" y="4479503"/>
            <a:ext cx="538199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58" name="Shape 458"/>
          <p:cNvCxnSpPr/>
          <p:nvPr/>
        </p:nvCxnSpPr>
        <p:spPr>
          <a:xfrm rot="10800000">
            <a:off x="3882095" y="3848914"/>
            <a:ext cx="0" cy="484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59" name="Shape 459"/>
          <p:cNvSpPr txBox="1"/>
          <p:nvPr/>
        </p:nvSpPr>
        <p:spPr>
          <a:xfrm>
            <a:off x="4335728" y="4448741"/>
            <a:ext cx="230999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</a:t>
            </a:r>
          </a:p>
        </p:txBody>
      </p:sp>
      <p:sp>
        <p:nvSpPr>
          <p:cNvPr id="460" name="Shape 460"/>
          <p:cNvSpPr txBox="1"/>
          <p:nvPr/>
        </p:nvSpPr>
        <p:spPr>
          <a:xfrm>
            <a:off x="3556897" y="3848929"/>
            <a:ext cx="207299" cy="23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/>
          <p:nvPr>
            <p:ph type="title"/>
          </p:nvPr>
        </p:nvSpPr>
        <p:spPr>
          <a:xfrm>
            <a:off x="311700" y="410000"/>
            <a:ext cx="68619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DXT Compression</a:t>
            </a:r>
          </a:p>
        </p:txBody>
      </p:sp>
      <p:sp>
        <p:nvSpPr>
          <p:cNvPr id="466" name="Shape 466"/>
          <p:cNvSpPr txBox="1"/>
          <p:nvPr/>
        </p:nvSpPr>
        <p:spPr>
          <a:xfrm>
            <a:off x="409800" y="1052337"/>
            <a:ext cx="87342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Approximate each point by projecting it onto a line.</a:t>
            </a:r>
          </a:p>
        </p:txBody>
      </p:sp>
      <p:pic>
        <p:nvPicPr>
          <p:cNvPr id="467" name="Shape 4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089" y="1875542"/>
            <a:ext cx="2201071" cy="2201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Shape 468"/>
          <p:cNvCxnSpPr/>
          <p:nvPr/>
        </p:nvCxnSpPr>
        <p:spPr>
          <a:xfrm>
            <a:off x="623980" y="4181665"/>
            <a:ext cx="475500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69" name="Shape 469"/>
          <p:cNvCxnSpPr/>
          <p:nvPr/>
        </p:nvCxnSpPr>
        <p:spPr>
          <a:xfrm rot="10800000">
            <a:off x="494940" y="3624824"/>
            <a:ext cx="0" cy="427799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70" name="Shape 470"/>
          <p:cNvSpPr txBox="1"/>
          <p:nvPr/>
        </p:nvSpPr>
        <p:spPr>
          <a:xfrm>
            <a:off x="759880" y="4154493"/>
            <a:ext cx="203700" cy="176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207502" y="3655570"/>
            <a:ext cx="183299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</a:t>
            </a:r>
          </a:p>
        </p:txBody>
      </p:sp>
      <p:pic>
        <p:nvPicPr>
          <p:cNvPr id="472" name="Shape 4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8509" y="1868700"/>
            <a:ext cx="1760468" cy="221476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Shape 473"/>
          <p:cNvSpPr/>
          <p:nvPr/>
        </p:nvSpPr>
        <p:spPr>
          <a:xfrm>
            <a:off x="2907875" y="2681319"/>
            <a:ext cx="462900" cy="36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74" name="Shape 4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7774" y="1356536"/>
            <a:ext cx="1760474" cy="2430426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Shape 475"/>
          <p:cNvSpPr/>
          <p:nvPr/>
        </p:nvSpPr>
        <p:spPr>
          <a:xfrm>
            <a:off x="5550576" y="2449600"/>
            <a:ext cx="615600" cy="468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/>
          <p:nvPr>
            <p:ph type="title"/>
          </p:nvPr>
        </p:nvSpPr>
        <p:spPr>
          <a:xfrm>
            <a:off x="311700" y="410000"/>
            <a:ext cx="68619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DXT Compression</a:t>
            </a:r>
          </a:p>
        </p:txBody>
      </p:sp>
      <p:sp>
        <p:nvSpPr>
          <p:cNvPr id="481" name="Shape 481"/>
          <p:cNvSpPr txBox="1"/>
          <p:nvPr/>
        </p:nvSpPr>
        <p:spPr>
          <a:xfrm>
            <a:off x="409800" y="1052337"/>
            <a:ext cx="87342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To save bits, approximate each projection to a predetermined interpolation point</a:t>
            </a:r>
          </a:p>
        </p:txBody>
      </p:sp>
      <p:pic>
        <p:nvPicPr>
          <p:cNvPr id="482" name="Shape 4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144" y="1901689"/>
            <a:ext cx="1727243" cy="2384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3" name="Shape 483"/>
          <p:cNvCxnSpPr/>
          <p:nvPr/>
        </p:nvCxnSpPr>
        <p:spPr>
          <a:xfrm>
            <a:off x="681144" y="4354973"/>
            <a:ext cx="481800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84" name="Shape 484"/>
          <p:cNvCxnSpPr/>
          <p:nvPr/>
        </p:nvCxnSpPr>
        <p:spPr>
          <a:xfrm rot="10800000">
            <a:off x="595425" y="3852692"/>
            <a:ext cx="0" cy="433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85" name="Shape 485"/>
          <p:cNvSpPr txBox="1"/>
          <p:nvPr/>
        </p:nvSpPr>
        <p:spPr>
          <a:xfrm>
            <a:off x="818710" y="4353747"/>
            <a:ext cx="206699" cy="1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324299" y="3852739"/>
            <a:ext cx="185399" cy="206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</a:t>
            </a:r>
          </a:p>
        </p:txBody>
      </p:sp>
      <p:sp>
        <p:nvSpPr>
          <p:cNvPr id="487" name="Shape 487"/>
          <p:cNvSpPr/>
          <p:nvPr/>
        </p:nvSpPr>
        <p:spPr>
          <a:xfrm>
            <a:off x="2792115" y="2738202"/>
            <a:ext cx="756299" cy="5747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88" name="Shape 4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0646" y="1834151"/>
            <a:ext cx="2069553" cy="2452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9" name="Shape 489"/>
          <p:cNvCxnSpPr/>
          <p:nvPr/>
        </p:nvCxnSpPr>
        <p:spPr>
          <a:xfrm>
            <a:off x="3800646" y="4382498"/>
            <a:ext cx="481800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90" name="Shape 490"/>
          <p:cNvCxnSpPr/>
          <p:nvPr/>
        </p:nvCxnSpPr>
        <p:spPr>
          <a:xfrm rot="10800000">
            <a:off x="3734024" y="3852692"/>
            <a:ext cx="0" cy="433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91" name="Shape 491"/>
          <p:cNvSpPr txBox="1"/>
          <p:nvPr/>
        </p:nvSpPr>
        <p:spPr>
          <a:xfrm>
            <a:off x="3938187" y="4382498"/>
            <a:ext cx="206699" cy="1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</a:t>
            </a:r>
          </a:p>
        </p:txBody>
      </p:sp>
      <p:sp>
        <p:nvSpPr>
          <p:cNvPr id="492" name="Shape 492"/>
          <p:cNvSpPr txBox="1"/>
          <p:nvPr/>
        </p:nvSpPr>
        <p:spPr>
          <a:xfrm>
            <a:off x="3481998" y="3852739"/>
            <a:ext cx="185399" cy="206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/>
          <p:nvPr>
            <p:ph type="title"/>
          </p:nvPr>
        </p:nvSpPr>
        <p:spPr>
          <a:xfrm>
            <a:off x="311700" y="410000"/>
            <a:ext cx="68619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DXT Compression</a:t>
            </a:r>
          </a:p>
        </p:txBody>
      </p:sp>
      <p:sp>
        <p:nvSpPr>
          <p:cNvPr id="498" name="Shape 498"/>
          <p:cNvSpPr txBox="1"/>
          <p:nvPr/>
        </p:nvSpPr>
        <p:spPr>
          <a:xfrm>
            <a:off x="409800" y="1052337"/>
            <a:ext cx="87342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Hence, we compress a 4x4 block of pixels down to 64 bits:</a:t>
            </a:r>
          </a:p>
        </p:txBody>
      </p:sp>
      <p:cxnSp>
        <p:nvCxnSpPr>
          <p:cNvPr id="499" name="Shape 499"/>
          <p:cNvCxnSpPr/>
          <p:nvPr/>
        </p:nvCxnSpPr>
        <p:spPr>
          <a:xfrm>
            <a:off x="5106648" y="1773725"/>
            <a:ext cx="0" cy="5073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0" name="Shape 500"/>
          <p:cNvCxnSpPr/>
          <p:nvPr/>
        </p:nvCxnSpPr>
        <p:spPr>
          <a:xfrm>
            <a:off x="8167124" y="1773725"/>
            <a:ext cx="0" cy="5073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01" name="Shape 501"/>
          <p:cNvSpPr txBox="1"/>
          <p:nvPr/>
        </p:nvSpPr>
        <p:spPr>
          <a:xfrm>
            <a:off x="5116898" y="1784375"/>
            <a:ext cx="3065999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Endpoint 2</a:t>
            </a:r>
          </a:p>
        </p:txBody>
      </p:sp>
      <p:cxnSp>
        <p:nvCxnSpPr>
          <p:cNvPr id="502" name="Shape 502"/>
          <p:cNvCxnSpPr/>
          <p:nvPr/>
        </p:nvCxnSpPr>
        <p:spPr>
          <a:xfrm>
            <a:off x="2040186" y="1773725"/>
            <a:ext cx="0" cy="5073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03" name="Shape 503"/>
          <p:cNvSpPr txBox="1"/>
          <p:nvPr/>
        </p:nvSpPr>
        <p:spPr>
          <a:xfrm>
            <a:off x="2050898" y="1784375"/>
            <a:ext cx="3065999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Endpoint 1</a:t>
            </a:r>
          </a:p>
        </p:txBody>
      </p:sp>
      <p:graphicFrame>
        <p:nvGraphicFramePr>
          <p:cNvPr id="504" name="Shape 504"/>
          <p:cNvGraphicFramePr/>
          <p:nvPr/>
        </p:nvGraphicFramePr>
        <p:xfrm>
          <a:off x="2035723" y="2241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{E0F6A156-9967-4315-ABE7-B4CC991CD7F9}</a:tableStyleId>
              </a:tblPr>
              <a:tblGrid>
                <a:gridCol w="966250"/>
                <a:gridCol w="1141200"/>
                <a:gridCol w="964825"/>
                <a:gridCol w="955000"/>
                <a:gridCol w="1151650"/>
                <a:gridCol w="9524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</a:t>
                      </a:r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6</a:t>
                      </a:r>
                    </a:p>
                  </a:txBody>
                  <a:tcPr marT="91425" marB="91425" marR="91425" marL="91425">
                    <a:solidFill>
                      <a:srgbClr val="93C47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</a:t>
                      </a:r>
                    </a:p>
                  </a:txBody>
                  <a:tcPr marT="91425" marB="91425" marR="91425" marL="91425">
                    <a:solidFill>
                      <a:srgbClr val="6FA8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</a:t>
                      </a: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6</a:t>
                      </a:r>
                    </a:p>
                  </a:txBody>
                  <a:tcPr marT="91425" marB="91425" marR="91425" marL="91425">
                    <a:solidFill>
                      <a:srgbClr val="38761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</a:t>
                      </a:r>
                    </a:p>
                  </a:txBody>
                  <a:tcPr marT="91425" marB="91425" marR="91425" marL="91425">
                    <a:solidFill>
                      <a:srgbClr val="1155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5" name="Shape 505"/>
          <p:cNvGraphicFramePr/>
          <p:nvPr/>
        </p:nvGraphicFramePr>
        <p:xfrm>
          <a:off x="2041523" y="2633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{74E52524-AE21-4EE8-9C2C-B09BF4D13AD0}</a:tableStyleId>
              </a:tblPr>
              <a:tblGrid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 anchor="ctr"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  <p:cxnSp>
        <p:nvCxnSpPr>
          <p:cNvPr id="506" name="Shape 506"/>
          <p:cNvCxnSpPr/>
          <p:nvPr/>
        </p:nvCxnSpPr>
        <p:spPr>
          <a:xfrm>
            <a:off x="2040186" y="3026050"/>
            <a:ext cx="0" cy="5073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7" name="Shape 507"/>
          <p:cNvCxnSpPr/>
          <p:nvPr/>
        </p:nvCxnSpPr>
        <p:spPr>
          <a:xfrm>
            <a:off x="8167124" y="3026050"/>
            <a:ext cx="0" cy="5073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08" name="Shape 508"/>
          <p:cNvSpPr txBox="1"/>
          <p:nvPr/>
        </p:nvSpPr>
        <p:spPr>
          <a:xfrm>
            <a:off x="2040548" y="3040000"/>
            <a:ext cx="6134400" cy="482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Index Values</a:t>
            </a:r>
          </a:p>
        </p:txBody>
      </p:sp>
      <p:pic>
        <p:nvPicPr>
          <p:cNvPr id="509" name="Shape 5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801" y="2202310"/>
            <a:ext cx="1543422" cy="97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537" y="3425925"/>
            <a:ext cx="2891274" cy="139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>
            <p:ph type="title"/>
          </p:nvPr>
        </p:nvSpPr>
        <p:spPr>
          <a:xfrm>
            <a:off x="311700" y="410000"/>
            <a:ext cx="53831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Difficult optimization problem!</a:t>
            </a:r>
          </a:p>
        </p:txBody>
      </p:sp>
      <p:sp>
        <p:nvSpPr>
          <p:cNvPr id="516" name="Shape 516"/>
          <p:cNvSpPr txBox="1"/>
          <p:nvPr>
            <p:ph idx="1" type="body"/>
          </p:nvPr>
        </p:nvSpPr>
        <p:spPr>
          <a:xfrm>
            <a:off x="311700" y="1229875"/>
            <a:ext cx="8520599" cy="33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Choosing proper endpoints is an NP-Hard optimization problem!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we can approximate: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Assign per-pixel interpolation values first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Find best endpoints that emit approximated interpolation values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[Brown ‘06]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>
            <p:ph type="title"/>
          </p:nvPr>
        </p:nvSpPr>
        <p:spPr>
          <a:xfrm>
            <a:off x="311700" y="410000"/>
            <a:ext cx="53831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DXT Compression: Cluster Fit</a:t>
            </a:r>
          </a:p>
        </p:txBody>
      </p:sp>
      <p:sp>
        <p:nvSpPr>
          <p:cNvPr id="522" name="Shape 522"/>
          <p:cNvSpPr txBox="1"/>
          <p:nvPr>
            <p:ph idx="1" type="body"/>
          </p:nvPr>
        </p:nvSpPr>
        <p:spPr>
          <a:xfrm>
            <a:off x="311700" y="1229875"/>
            <a:ext cx="8520599" cy="55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Step one: Project data along principal axis</a:t>
            </a:r>
          </a:p>
        </p:txBody>
      </p:sp>
      <p:pic>
        <p:nvPicPr>
          <p:cNvPr id="523" name="Shape 5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400" y="1671449"/>
            <a:ext cx="3118400" cy="314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421" y="2096471"/>
            <a:ext cx="1641524" cy="164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311700" y="1229875"/>
            <a:ext cx="8520599" cy="132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Why GPUs?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Virtually every user-facing application uses images.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Graphics algorithms require fast access to image data.</a:t>
            </a:r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625" y="3177950"/>
            <a:ext cx="1322700" cy="13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764637"/>
            <a:ext cx="1322700" cy="132267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581025" y="4500650"/>
            <a:ext cx="15240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GIS Applications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5175" y="2764650"/>
            <a:ext cx="2752724" cy="1548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3857600" y="4500650"/>
            <a:ext cx="16479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Virtual Streaming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7475" y="1017800"/>
            <a:ext cx="1574824" cy="27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/>
          <p:nvPr>
            <p:ph type="title"/>
          </p:nvPr>
        </p:nvSpPr>
        <p:spPr>
          <a:xfrm>
            <a:off x="311700" y="410000"/>
            <a:ext cx="53831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DXT Compression: Cluster Fit</a:t>
            </a:r>
          </a:p>
        </p:txBody>
      </p:sp>
      <p:sp>
        <p:nvSpPr>
          <p:cNvPr id="530" name="Shape 530"/>
          <p:cNvSpPr txBox="1"/>
          <p:nvPr>
            <p:ph idx="1" type="body"/>
          </p:nvPr>
        </p:nvSpPr>
        <p:spPr>
          <a:xfrm>
            <a:off x="311700" y="1229875"/>
            <a:ext cx="8520599" cy="55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Step two: Compute clustering along this axis</a:t>
            </a:r>
          </a:p>
        </p:txBody>
      </p:sp>
      <p:pic>
        <p:nvPicPr>
          <p:cNvPr id="531" name="Shape 5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397" y="1671450"/>
            <a:ext cx="3118399" cy="314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Shape 5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421" y="2096471"/>
            <a:ext cx="1641524" cy="164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/>
          <p:nvPr/>
        </p:nvSpPr>
        <p:spPr>
          <a:xfrm>
            <a:off x="4210804" y="3233983"/>
            <a:ext cx="2328599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10</a:t>
            </a:r>
          </a:p>
        </p:txBody>
      </p:sp>
      <p:sp>
        <p:nvSpPr>
          <p:cNvPr id="538" name="Shape 538"/>
          <p:cNvSpPr txBox="1"/>
          <p:nvPr/>
        </p:nvSpPr>
        <p:spPr>
          <a:xfrm>
            <a:off x="4210804" y="3782876"/>
            <a:ext cx="2328599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11</a:t>
            </a:r>
          </a:p>
        </p:txBody>
      </p:sp>
      <p:sp>
        <p:nvSpPr>
          <p:cNvPr id="539" name="Shape 539"/>
          <p:cNvSpPr txBox="1"/>
          <p:nvPr/>
        </p:nvSpPr>
        <p:spPr>
          <a:xfrm>
            <a:off x="4210804" y="2685090"/>
            <a:ext cx="2328599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01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210804" y="2136196"/>
            <a:ext cx="2328599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00</a:t>
            </a:r>
          </a:p>
        </p:txBody>
      </p:sp>
      <p:sp>
        <p:nvSpPr>
          <p:cNvPr id="541" name="Shape 541"/>
          <p:cNvSpPr txBox="1"/>
          <p:nvPr>
            <p:ph type="title"/>
          </p:nvPr>
        </p:nvSpPr>
        <p:spPr>
          <a:xfrm>
            <a:off x="311700" y="410000"/>
            <a:ext cx="53831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DXT Compression: Cluster Fit</a:t>
            </a:r>
          </a:p>
        </p:txBody>
      </p:sp>
      <p:sp>
        <p:nvSpPr>
          <p:cNvPr id="542" name="Shape 542"/>
          <p:cNvSpPr txBox="1"/>
          <p:nvPr>
            <p:ph idx="1" type="body"/>
          </p:nvPr>
        </p:nvSpPr>
        <p:spPr>
          <a:xfrm>
            <a:off x="311700" y="1229875"/>
            <a:ext cx="8520599" cy="55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Step three: Assign indices to clusters</a:t>
            </a:r>
          </a:p>
        </p:txBody>
      </p:sp>
      <p:pic>
        <p:nvPicPr>
          <p:cNvPr id="543" name="Shape 5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386" y="1782475"/>
            <a:ext cx="2178800" cy="27831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4" name="Shape 544"/>
          <p:cNvCxnSpPr/>
          <p:nvPr/>
        </p:nvCxnSpPr>
        <p:spPr>
          <a:xfrm rot="10800000">
            <a:off x="931285" y="4065019"/>
            <a:ext cx="0" cy="551468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45" name="Shape 545"/>
          <p:cNvSpPr txBox="1"/>
          <p:nvPr/>
        </p:nvSpPr>
        <p:spPr>
          <a:xfrm>
            <a:off x="1106319" y="4565632"/>
            <a:ext cx="262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</a:t>
            </a:r>
          </a:p>
        </p:txBody>
      </p:sp>
      <p:cxnSp>
        <p:nvCxnSpPr>
          <p:cNvPr id="546" name="Shape 546"/>
          <p:cNvCxnSpPr/>
          <p:nvPr/>
        </p:nvCxnSpPr>
        <p:spPr>
          <a:xfrm>
            <a:off x="931285" y="4616488"/>
            <a:ext cx="612900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47" name="Shape 547"/>
          <p:cNvSpPr txBox="1"/>
          <p:nvPr/>
        </p:nvSpPr>
        <p:spPr>
          <a:xfrm>
            <a:off x="641695" y="4065016"/>
            <a:ext cx="236099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</a:t>
            </a:r>
          </a:p>
        </p:txBody>
      </p:sp>
      <p:pic>
        <p:nvPicPr>
          <p:cNvPr id="548" name="Shape 5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421" y="2096471"/>
            <a:ext cx="1641524" cy="1641474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Shape 549"/>
          <p:cNvSpPr/>
          <p:nvPr/>
        </p:nvSpPr>
        <p:spPr>
          <a:xfrm>
            <a:off x="3799355" y="2144962"/>
            <a:ext cx="402600" cy="402600"/>
          </a:xfrm>
          <a:prstGeom prst="rect">
            <a:avLst/>
          </a:prstGeom>
          <a:solidFill>
            <a:srgbClr val="7E0808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0" name="Shape 550"/>
          <p:cNvSpPr/>
          <p:nvPr/>
        </p:nvSpPr>
        <p:spPr>
          <a:xfrm>
            <a:off x="3799355" y="2695316"/>
            <a:ext cx="402600" cy="402600"/>
          </a:xfrm>
          <a:prstGeom prst="rect">
            <a:avLst/>
          </a:prstGeom>
          <a:solidFill>
            <a:srgbClr val="9F35A5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1" name="Shape 551"/>
          <p:cNvSpPr/>
          <p:nvPr/>
        </p:nvSpPr>
        <p:spPr>
          <a:xfrm>
            <a:off x="3799355" y="3245670"/>
            <a:ext cx="402600" cy="402600"/>
          </a:xfrm>
          <a:prstGeom prst="rect">
            <a:avLst/>
          </a:prstGeom>
          <a:solidFill>
            <a:srgbClr val="045C51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2" name="Shape 552"/>
          <p:cNvSpPr/>
          <p:nvPr/>
        </p:nvSpPr>
        <p:spPr>
          <a:xfrm>
            <a:off x="3799355" y="3796025"/>
            <a:ext cx="402600" cy="402600"/>
          </a:xfrm>
          <a:prstGeom prst="rect">
            <a:avLst/>
          </a:prstGeom>
          <a:solidFill>
            <a:srgbClr val="A07E0A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 txBox="1"/>
          <p:nvPr>
            <p:ph type="title"/>
          </p:nvPr>
        </p:nvSpPr>
        <p:spPr>
          <a:xfrm>
            <a:off x="311700" y="410000"/>
            <a:ext cx="53831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DXT Compression: Cluster Fit</a:t>
            </a:r>
          </a:p>
        </p:txBody>
      </p:sp>
      <p:sp>
        <p:nvSpPr>
          <p:cNvPr id="558" name="Shape 558"/>
          <p:cNvSpPr txBox="1"/>
          <p:nvPr>
            <p:ph idx="1" type="body"/>
          </p:nvPr>
        </p:nvSpPr>
        <p:spPr>
          <a:xfrm>
            <a:off x="311700" y="1229875"/>
            <a:ext cx="8520599" cy="55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Step four: Solve overconstrained system for endpoints</a:t>
            </a:r>
          </a:p>
        </p:txBody>
      </p:sp>
      <p:pic>
        <p:nvPicPr>
          <p:cNvPr id="559" name="Shape 5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386" y="1782475"/>
            <a:ext cx="2178800" cy="27831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0" name="Shape 560"/>
          <p:cNvCxnSpPr/>
          <p:nvPr/>
        </p:nvCxnSpPr>
        <p:spPr>
          <a:xfrm rot="10800000">
            <a:off x="931285" y="4065088"/>
            <a:ext cx="0" cy="551399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61" name="Shape 561"/>
          <p:cNvSpPr txBox="1"/>
          <p:nvPr/>
        </p:nvSpPr>
        <p:spPr>
          <a:xfrm>
            <a:off x="1106319" y="4565632"/>
            <a:ext cx="2628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</a:t>
            </a:r>
          </a:p>
        </p:txBody>
      </p:sp>
      <p:cxnSp>
        <p:nvCxnSpPr>
          <p:cNvPr id="562" name="Shape 562"/>
          <p:cNvCxnSpPr/>
          <p:nvPr/>
        </p:nvCxnSpPr>
        <p:spPr>
          <a:xfrm>
            <a:off x="931285" y="4616488"/>
            <a:ext cx="612900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63" name="Shape 563"/>
          <p:cNvSpPr txBox="1"/>
          <p:nvPr/>
        </p:nvSpPr>
        <p:spPr>
          <a:xfrm>
            <a:off x="641695" y="4065016"/>
            <a:ext cx="236099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</a:t>
            </a:r>
          </a:p>
        </p:txBody>
      </p:sp>
      <p:pic>
        <p:nvPicPr>
          <p:cNvPr id="564" name="Shape 5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7283" y="1782475"/>
            <a:ext cx="1310083" cy="2441041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Shape 565"/>
          <p:cNvSpPr txBox="1"/>
          <p:nvPr/>
        </p:nvSpPr>
        <p:spPr>
          <a:xfrm>
            <a:off x="5019266" y="4283333"/>
            <a:ext cx="1368600" cy="282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etc...</a:t>
            </a:r>
          </a:p>
        </p:txBody>
      </p:sp>
      <p:sp>
        <p:nvSpPr>
          <p:cNvPr id="566" name="Shape 566"/>
          <p:cNvSpPr txBox="1"/>
          <p:nvPr/>
        </p:nvSpPr>
        <p:spPr>
          <a:xfrm>
            <a:off x="4210804" y="3233983"/>
            <a:ext cx="2328599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10</a:t>
            </a:r>
          </a:p>
        </p:txBody>
      </p:sp>
      <p:sp>
        <p:nvSpPr>
          <p:cNvPr id="567" name="Shape 567"/>
          <p:cNvSpPr txBox="1"/>
          <p:nvPr/>
        </p:nvSpPr>
        <p:spPr>
          <a:xfrm>
            <a:off x="4210804" y="3782876"/>
            <a:ext cx="2328599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11</a:t>
            </a:r>
          </a:p>
        </p:txBody>
      </p:sp>
      <p:sp>
        <p:nvSpPr>
          <p:cNvPr id="568" name="Shape 568"/>
          <p:cNvSpPr txBox="1"/>
          <p:nvPr/>
        </p:nvSpPr>
        <p:spPr>
          <a:xfrm>
            <a:off x="4210804" y="2685090"/>
            <a:ext cx="2328599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01</a:t>
            </a:r>
          </a:p>
        </p:txBody>
      </p:sp>
      <p:sp>
        <p:nvSpPr>
          <p:cNvPr id="569" name="Shape 569"/>
          <p:cNvSpPr txBox="1"/>
          <p:nvPr/>
        </p:nvSpPr>
        <p:spPr>
          <a:xfrm>
            <a:off x="4210804" y="2136196"/>
            <a:ext cx="2328599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00</a:t>
            </a:r>
          </a:p>
        </p:txBody>
      </p:sp>
      <p:sp>
        <p:nvSpPr>
          <p:cNvPr id="570" name="Shape 570"/>
          <p:cNvSpPr/>
          <p:nvPr/>
        </p:nvSpPr>
        <p:spPr>
          <a:xfrm>
            <a:off x="3799355" y="2144962"/>
            <a:ext cx="402600" cy="402600"/>
          </a:xfrm>
          <a:prstGeom prst="rect">
            <a:avLst/>
          </a:prstGeom>
          <a:solidFill>
            <a:srgbClr val="7E0808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1" name="Shape 571"/>
          <p:cNvSpPr/>
          <p:nvPr/>
        </p:nvSpPr>
        <p:spPr>
          <a:xfrm>
            <a:off x="3799355" y="2695316"/>
            <a:ext cx="402600" cy="402600"/>
          </a:xfrm>
          <a:prstGeom prst="rect">
            <a:avLst/>
          </a:prstGeom>
          <a:solidFill>
            <a:srgbClr val="9F35A5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2" name="Shape 572"/>
          <p:cNvSpPr/>
          <p:nvPr/>
        </p:nvSpPr>
        <p:spPr>
          <a:xfrm>
            <a:off x="3799355" y="3245670"/>
            <a:ext cx="402600" cy="402600"/>
          </a:xfrm>
          <a:prstGeom prst="rect">
            <a:avLst/>
          </a:prstGeom>
          <a:solidFill>
            <a:srgbClr val="045C51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3" name="Shape 573"/>
          <p:cNvSpPr/>
          <p:nvPr/>
        </p:nvSpPr>
        <p:spPr>
          <a:xfrm>
            <a:off x="3799355" y="3796025"/>
            <a:ext cx="402600" cy="402600"/>
          </a:xfrm>
          <a:prstGeom prst="rect">
            <a:avLst/>
          </a:prstGeom>
          <a:solidFill>
            <a:srgbClr val="A07E0A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74" name="Shape 5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2421" y="2096471"/>
            <a:ext cx="1641524" cy="164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/>
          <p:nvPr>
            <p:ph type="ctrTitle"/>
          </p:nvPr>
        </p:nvSpPr>
        <p:spPr>
          <a:xfrm>
            <a:off x="598100" y="1775222"/>
            <a:ext cx="8222100" cy="838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GPU Image Compression: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Advanced Techniques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Advanced Techniques</a:t>
            </a:r>
          </a:p>
        </p:txBody>
      </p:sp>
      <p:sp>
        <p:nvSpPr>
          <p:cNvPr id="585" name="Shape 585"/>
          <p:cNvSpPr txBox="1"/>
          <p:nvPr>
            <p:ph idx="1" type="body"/>
          </p:nvPr>
        </p:nvSpPr>
        <p:spPr>
          <a:xfrm>
            <a:off x="311700" y="1229875"/>
            <a:ext cx="8520599" cy="33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DXT Offers: 6-to-1 compression ratio, worse quality than JPEG.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Can we do better?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/>
          <p:nvPr>
            <p:ph type="title"/>
          </p:nvPr>
        </p:nvSpPr>
        <p:spPr>
          <a:xfrm>
            <a:off x="311700" y="410000"/>
            <a:ext cx="56151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PVRTC: Interpolate Endpoints</a:t>
            </a:r>
          </a:p>
        </p:txBody>
      </p:sp>
      <p:pic>
        <p:nvPicPr>
          <p:cNvPr id="591" name="Shape 5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37" y="1630175"/>
            <a:ext cx="8363314" cy="232122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Shape 592"/>
          <p:cNvSpPr txBox="1"/>
          <p:nvPr/>
        </p:nvSpPr>
        <p:spPr>
          <a:xfrm>
            <a:off x="356500" y="4331375"/>
            <a:ext cx="26736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[Fenney ‘03]</a:t>
            </a:r>
          </a:p>
        </p:txBody>
      </p:sp>
      <p:sp>
        <p:nvSpPr>
          <p:cNvPr id="593" name="Shape 593"/>
          <p:cNvSpPr txBox="1"/>
          <p:nvPr>
            <p:ph idx="1" type="body"/>
          </p:nvPr>
        </p:nvSpPr>
        <p:spPr>
          <a:xfrm>
            <a:off x="311700" y="1123375"/>
            <a:ext cx="8520599" cy="534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Interpolate endpoints between blocks to get better per-pixel endpoints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PVRTC: Intensity Dilation</a:t>
            </a:r>
          </a:p>
        </p:txBody>
      </p:sp>
      <p:sp>
        <p:nvSpPr>
          <p:cNvPr id="599" name="Shape 599"/>
          <p:cNvSpPr txBox="1"/>
          <p:nvPr>
            <p:ph idx="1" type="body"/>
          </p:nvPr>
        </p:nvSpPr>
        <p:spPr>
          <a:xfrm>
            <a:off x="311700" y="1229875"/>
            <a:ext cx="8520599" cy="166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Problem: Find per-block endpoints that will be interpolated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Cluster fit leads to blocky artifacts and doesn’t work!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Idea: Assume endpoints represent high and low intensity pixel values</a:t>
            </a:r>
          </a:p>
        </p:txBody>
      </p:sp>
      <p:sp>
        <p:nvSpPr>
          <p:cNvPr id="600" name="Shape 600"/>
          <p:cNvSpPr txBox="1"/>
          <p:nvPr/>
        </p:nvSpPr>
        <p:spPr>
          <a:xfrm>
            <a:off x="356500" y="4331375"/>
            <a:ext cx="26736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[Krajcevski and Manocha ‘14]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PVRTC: Intensity Dilation</a:t>
            </a:r>
          </a:p>
        </p:txBody>
      </p:sp>
      <p:sp>
        <p:nvSpPr>
          <p:cNvPr id="606" name="Shape 606"/>
          <p:cNvSpPr txBox="1"/>
          <p:nvPr>
            <p:ph idx="1" type="body"/>
          </p:nvPr>
        </p:nvSpPr>
        <p:spPr>
          <a:xfrm>
            <a:off x="311700" y="1229875"/>
            <a:ext cx="8520599" cy="50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Method: Average locally maximal and minimal intensity pixels that affect a block</a:t>
            </a:r>
          </a:p>
        </p:txBody>
      </p:sp>
      <p:sp>
        <p:nvSpPr>
          <p:cNvPr id="607" name="Shape 607"/>
          <p:cNvSpPr txBox="1"/>
          <p:nvPr/>
        </p:nvSpPr>
        <p:spPr>
          <a:xfrm>
            <a:off x="397475" y="1789675"/>
            <a:ext cx="5081099" cy="257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Algorithm: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1. Convert image to grayscale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</a:t>
            </a:r>
            <a:r>
              <a:rPr lang="en">
                <a:solidFill>
                  <a:srgbClr val="B7B7B7"/>
                </a:solidFill>
              </a:rPr>
              <a:t>2. Identify extrema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3. Split extrema pixels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4. Dilate extrema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5. Fill holes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6. Downscale</a:t>
            </a:r>
          </a:p>
        </p:txBody>
      </p:sp>
      <p:pic>
        <p:nvPicPr>
          <p:cNvPr id="608" name="Shape 6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4600" y="1737775"/>
            <a:ext cx="1118375" cy="11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Shape 6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4900" y="3164300"/>
            <a:ext cx="1118374" cy="111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Shape 6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4600" y="3164287"/>
            <a:ext cx="1118400" cy="11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Shape 611"/>
          <p:cNvSpPr txBox="1"/>
          <p:nvPr/>
        </p:nvSpPr>
        <p:spPr>
          <a:xfrm>
            <a:off x="3544587" y="2818775"/>
            <a:ext cx="11183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Original</a:t>
            </a:r>
          </a:p>
        </p:txBody>
      </p:sp>
      <p:pic>
        <p:nvPicPr>
          <p:cNvPr id="612" name="Shape 6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4887" y="1737775"/>
            <a:ext cx="1118375" cy="11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Shape 613"/>
          <p:cNvSpPr txBox="1"/>
          <p:nvPr/>
        </p:nvSpPr>
        <p:spPr>
          <a:xfrm>
            <a:off x="5384875" y="2818775"/>
            <a:ext cx="11183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Intensity</a:t>
            </a:r>
          </a:p>
        </p:txBody>
      </p:sp>
      <p:sp>
        <p:nvSpPr>
          <p:cNvPr id="614" name="Shape 614"/>
          <p:cNvSpPr/>
          <p:nvPr/>
        </p:nvSpPr>
        <p:spPr>
          <a:xfrm>
            <a:off x="4838600" y="2815200"/>
            <a:ext cx="399600" cy="34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PVRTC: Intensity Dilation</a:t>
            </a:r>
          </a:p>
        </p:txBody>
      </p:sp>
      <p:sp>
        <p:nvSpPr>
          <p:cNvPr id="620" name="Shape 620"/>
          <p:cNvSpPr txBox="1"/>
          <p:nvPr>
            <p:ph idx="1" type="body"/>
          </p:nvPr>
        </p:nvSpPr>
        <p:spPr>
          <a:xfrm>
            <a:off x="311700" y="1229875"/>
            <a:ext cx="8520599" cy="50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Method: Average locally maximal and minimal intensity pixels that affect a block</a:t>
            </a:r>
          </a:p>
        </p:txBody>
      </p:sp>
      <p:sp>
        <p:nvSpPr>
          <p:cNvPr id="621" name="Shape 621"/>
          <p:cNvSpPr txBox="1"/>
          <p:nvPr/>
        </p:nvSpPr>
        <p:spPr>
          <a:xfrm>
            <a:off x="397475" y="1789675"/>
            <a:ext cx="5081099" cy="257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Algorithm: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1. Convert image to grayscale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2. Identify extrema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3. Split extrema pixels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4. Dilate extrema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5. Fill holes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6. Downscale</a:t>
            </a:r>
          </a:p>
        </p:txBody>
      </p:sp>
      <p:pic>
        <p:nvPicPr>
          <p:cNvPr id="622" name="Shape 6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4625" y="3164300"/>
            <a:ext cx="1118374" cy="111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Shape 6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4875" y="3164275"/>
            <a:ext cx="1118400" cy="11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Shape 6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4612" y="1737775"/>
            <a:ext cx="1118375" cy="11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Shape 625"/>
          <p:cNvSpPr txBox="1"/>
          <p:nvPr/>
        </p:nvSpPr>
        <p:spPr>
          <a:xfrm>
            <a:off x="3544600" y="2818775"/>
            <a:ext cx="11183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Intensity</a:t>
            </a:r>
          </a:p>
        </p:txBody>
      </p:sp>
      <p:sp>
        <p:nvSpPr>
          <p:cNvPr id="626" name="Shape 626"/>
          <p:cNvSpPr/>
          <p:nvPr/>
        </p:nvSpPr>
        <p:spPr>
          <a:xfrm>
            <a:off x="4838600" y="2815200"/>
            <a:ext cx="399600" cy="34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27" name="Shape 6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4862" y="1737762"/>
            <a:ext cx="1118375" cy="11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Shape 628"/>
          <p:cNvSpPr txBox="1"/>
          <p:nvPr/>
        </p:nvSpPr>
        <p:spPr>
          <a:xfrm>
            <a:off x="5384862" y="2818762"/>
            <a:ext cx="11183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Identified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PVRTC: Intensity Dilation</a:t>
            </a:r>
          </a:p>
        </p:txBody>
      </p:sp>
      <p:sp>
        <p:nvSpPr>
          <p:cNvPr id="634" name="Shape 634"/>
          <p:cNvSpPr txBox="1"/>
          <p:nvPr>
            <p:ph idx="1" type="body"/>
          </p:nvPr>
        </p:nvSpPr>
        <p:spPr>
          <a:xfrm>
            <a:off x="311700" y="1229875"/>
            <a:ext cx="8520599" cy="50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Method: Average locally maximal and minimal intensity pixels that affect a block</a:t>
            </a:r>
          </a:p>
        </p:txBody>
      </p:sp>
      <p:sp>
        <p:nvSpPr>
          <p:cNvPr id="635" name="Shape 635"/>
          <p:cNvSpPr txBox="1"/>
          <p:nvPr/>
        </p:nvSpPr>
        <p:spPr>
          <a:xfrm>
            <a:off x="397475" y="1789675"/>
            <a:ext cx="5081099" cy="257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Algorithm: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1. Convert image to grayscale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2. Identify extrema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</a:t>
            </a:r>
            <a:r>
              <a:rPr lang="en"/>
              <a:t>3. Split extrema pixels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4. Dilate extrema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5. Fill holes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6. Downscale</a:t>
            </a:r>
          </a:p>
        </p:txBody>
      </p:sp>
      <p:pic>
        <p:nvPicPr>
          <p:cNvPr id="636" name="Shape 6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2300" y="1737775"/>
            <a:ext cx="1118425" cy="11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Shape 6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2300" y="3181525"/>
            <a:ext cx="1118425" cy="1118425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Shape 638"/>
          <p:cNvSpPr txBox="1"/>
          <p:nvPr/>
        </p:nvSpPr>
        <p:spPr>
          <a:xfrm>
            <a:off x="4892312" y="2838925"/>
            <a:ext cx="11183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Low Pixels</a:t>
            </a:r>
          </a:p>
        </p:txBody>
      </p:sp>
      <p:pic>
        <p:nvPicPr>
          <p:cNvPr id="639" name="Shape 6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3925" y="1737775"/>
            <a:ext cx="1118425" cy="111842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Shape 640"/>
          <p:cNvSpPr txBox="1"/>
          <p:nvPr/>
        </p:nvSpPr>
        <p:spPr>
          <a:xfrm>
            <a:off x="6163925" y="2838925"/>
            <a:ext cx="11183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High Pixels</a:t>
            </a:r>
          </a:p>
        </p:txBody>
      </p:sp>
      <p:pic>
        <p:nvPicPr>
          <p:cNvPr id="641" name="Shape 6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3925" y="3181525"/>
            <a:ext cx="1118425" cy="11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Shape 6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4600" y="3164275"/>
            <a:ext cx="1118400" cy="11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Shape 643"/>
          <p:cNvSpPr/>
          <p:nvPr/>
        </p:nvSpPr>
        <p:spPr>
          <a:xfrm>
            <a:off x="4615900" y="2838925"/>
            <a:ext cx="276300" cy="34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44" name="Shape 6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4587" y="1737775"/>
            <a:ext cx="1118375" cy="11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Shape 645"/>
          <p:cNvSpPr txBox="1"/>
          <p:nvPr/>
        </p:nvSpPr>
        <p:spPr>
          <a:xfrm>
            <a:off x="3544587" y="2818775"/>
            <a:ext cx="11183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Identified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Shape 121"/>
          <p:cNvCxnSpPr>
            <a:stCxn id="122" idx="3"/>
            <a:endCxn id="123" idx="1"/>
          </p:cNvCxnSpPr>
          <p:nvPr/>
        </p:nvCxnSpPr>
        <p:spPr>
          <a:xfrm>
            <a:off x="1758074" y="1650475"/>
            <a:ext cx="1273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4" name="Shape 124"/>
          <p:cNvCxnSpPr>
            <a:stCxn id="122" idx="3"/>
            <a:endCxn id="123" idx="1"/>
          </p:cNvCxnSpPr>
          <p:nvPr/>
        </p:nvCxnSpPr>
        <p:spPr>
          <a:xfrm>
            <a:off x="1758074" y="1650475"/>
            <a:ext cx="1273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25" name="Shape 125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311700" y="3870925"/>
            <a:ext cx="8520599" cy="697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Image data needs to travel.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436575" y="1373125"/>
            <a:ext cx="1321499" cy="554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Web Server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436575" y="2240650"/>
            <a:ext cx="1321499" cy="554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Disk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3031300" y="1373125"/>
            <a:ext cx="1321499" cy="554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CPU RAM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5673250" y="1373125"/>
            <a:ext cx="1321499" cy="554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GPU RAM</a:t>
            </a:r>
          </a:p>
        </p:txBody>
      </p:sp>
      <p:sp>
        <p:nvSpPr>
          <p:cNvPr id="129" name="Shape 129"/>
          <p:cNvSpPr/>
          <p:nvPr/>
        </p:nvSpPr>
        <p:spPr>
          <a:xfrm>
            <a:off x="2040925" y="1367462"/>
            <a:ext cx="643895" cy="494963"/>
          </a:xfrm>
          <a:prstGeom prst="cloud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30" name="Shape 130"/>
          <p:cNvCxnSpPr>
            <a:stCxn id="127" idx="3"/>
            <a:endCxn id="123" idx="1"/>
          </p:cNvCxnSpPr>
          <p:nvPr/>
        </p:nvCxnSpPr>
        <p:spPr>
          <a:xfrm flipH="1" rot="10800000">
            <a:off x="1758074" y="1650400"/>
            <a:ext cx="1273200" cy="86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31" name="Shape 131"/>
          <p:cNvCxnSpPr>
            <a:stCxn id="123" idx="3"/>
            <a:endCxn id="128" idx="1"/>
          </p:cNvCxnSpPr>
          <p:nvPr/>
        </p:nvCxnSpPr>
        <p:spPr>
          <a:xfrm>
            <a:off x="4352799" y="1650475"/>
            <a:ext cx="1320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32" name="Shape 132"/>
          <p:cNvSpPr txBox="1"/>
          <p:nvPr/>
        </p:nvSpPr>
        <p:spPr>
          <a:xfrm>
            <a:off x="2807700" y="2622025"/>
            <a:ext cx="1321499" cy="554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Web Browser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4352350" y="2622025"/>
            <a:ext cx="1321499" cy="554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Interactive Graphics App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5897000" y="2622025"/>
            <a:ext cx="1321499" cy="5547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Native UI</a:t>
            </a:r>
          </a:p>
        </p:txBody>
      </p:sp>
      <p:cxnSp>
        <p:nvCxnSpPr>
          <p:cNvPr id="135" name="Shape 135"/>
          <p:cNvCxnSpPr>
            <a:stCxn id="123" idx="2"/>
          </p:cNvCxnSpPr>
          <p:nvPr/>
        </p:nvCxnSpPr>
        <p:spPr>
          <a:xfrm>
            <a:off x="3692049" y="1927825"/>
            <a:ext cx="0" cy="32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6" name="Shape 136"/>
          <p:cNvCxnSpPr/>
          <p:nvPr/>
        </p:nvCxnSpPr>
        <p:spPr>
          <a:xfrm>
            <a:off x="6334000" y="1921300"/>
            <a:ext cx="0" cy="3257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7" name="Shape 137"/>
          <p:cNvCxnSpPr/>
          <p:nvPr/>
        </p:nvCxnSpPr>
        <p:spPr>
          <a:xfrm>
            <a:off x="3464725" y="2242925"/>
            <a:ext cx="3098099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8" name="Shape 138"/>
          <p:cNvCxnSpPr>
            <a:endCxn id="132" idx="0"/>
          </p:cNvCxnSpPr>
          <p:nvPr/>
        </p:nvCxnSpPr>
        <p:spPr>
          <a:xfrm>
            <a:off x="3468449" y="2241925"/>
            <a:ext cx="0" cy="38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9" name="Shape 139"/>
          <p:cNvCxnSpPr>
            <a:endCxn id="133" idx="0"/>
          </p:cNvCxnSpPr>
          <p:nvPr/>
        </p:nvCxnSpPr>
        <p:spPr>
          <a:xfrm>
            <a:off x="5013099" y="2243124"/>
            <a:ext cx="0" cy="37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0" name="Shape 140"/>
          <p:cNvCxnSpPr/>
          <p:nvPr/>
        </p:nvCxnSpPr>
        <p:spPr>
          <a:xfrm>
            <a:off x="6557750" y="2245525"/>
            <a:ext cx="0" cy="37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41" name="Shape 141"/>
          <p:cNvSpPr/>
          <p:nvPr/>
        </p:nvSpPr>
        <p:spPr>
          <a:xfrm>
            <a:off x="7441650" y="3118825"/>
            <a:ext cx="57900" cy="57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7641675" y="3118825"/>
            <a:ext cx="57900" cy="57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7841700" y="3118825"/>
            <a:ext cx="57900" cy="57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44" name="Shape 144"/>
          <p:cNvCxnSpPr/>
          <p:nvPr/>
        </p:nvCxnSpPr>
        <p:spPr>
          <a:xfrm flipH="1" rot="10800000">
            <a:off x="1758075" y="1650399"/>
            <a:ext cx="1273200" cy="867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45" name="Shape 145"/>
          <p:cNvCxnSpPr/>
          <p:nvPr/>
        </p:nvCxnSpPr>
        <p:spPr>
          <a:xfrm>
            <a:off x="4352800" y="1650475"/>
            <a:ext cx="13206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46" name="Shape 146"/>
          <p:cNvSpPr txBox="1"/>
          <p:nvPr>
            <p:ph idx="2" type="body"/>
          </p:nvPr>
        </p:nvSpPr>
        <p:spPr>
          <a:xfrm>
            <a:off x="311700" y="3635575"/>
            <a:ext cx="8520599" cy="1317299"/>
          </a:xfrm>
          <a:prstGeom prst="rect">
            <a:avLst/>
          </a:prstGeom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The more data you have, the longer this takes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PVRTC: Intensity Dilation</a:t>
            </a:r>
          </a:p>
        </p:txBody>
      </p:sp>
      <p:sp>
        <p:nvSpPr>
          <p:cNvPr id="651" name="Shape 651"/>
          <p:cNvSpPr txBox="1"/>
          <p:nvPr>
            <p:ph idx="1" type="body"/>
          </p:nvPr>
        </p:nvSpPr>
        <p:spPr>
          <a:xfrm>
            <a:off x="311700" y="1229875"/>
            <a:ext cx="8520599" cy="50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Method: Average locally maximal and minimal intensity pixels that affect a block</a:t>
            </a:r>
          </a:p>
        </p:txBody>
      </p:sp>
      <p:sp>
        <p:nvSpPr>
          <p:cNvPr id="652" name="Shape 652"/>
          <p:cNvSpPr txBox="1"/>
          <p:nvPr/>
        </p:nvSpPr>
        <p:spPr>
          <a:xfrm>
            <a:off x="397475" y="1789675"/>
            <a:ext cx="5081099" cy="257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Algorithm: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1. Convert image to grayscale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2. Identify extrema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</a:t>
            </a:r>
            <a:r>
              <a:rPr lang="en"/>
              <a:t>3. Split extrema pixels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</a:t>
            </a:r>
            <a:r>
              <a:rPr lang="en"/>
              <a:t>4. Dilate extrema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5. Fill holes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6. Downscale</a:t>
            </a:r>
          </a:p>
        </p:txBody>
      </p:sp>
      <p:pic>
        <p:nvPicPr>
          <p:cNvPr id="653" name="Shape 6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4200" y="3164300"/>
            <a:ext cx="1118374" cy="111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Shape 6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1075" y="3164300"/>
            <a:ext cx="1118374" cy="111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4600" y="3164275"/>
            <a:ext cx="1118400" cy="11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Shape 656"/>
          <p:cNvSpPr/>
          <p:nvPr/>
        </p:nvSpPr>
        <p:spPr>
          <a:xfrm>
            <a:off x="4615900" y="2838925"/>
            <a:ext cx="276300" cy="34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57" name="Shape 6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4587" y="1737775"/>
            <a:ext cx="1118375" cy="11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Shape 658"/>
          <p:cNvSpPr txBox="1"/>
          <p:nvPr/>
        </p:nvSpPr>
        <p:spPr>
          <a:xfrm>
            <a:off x="3544587" y="2818775"/>
            <a:ext cx="11183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Identified</a:t>
            </a:r>
          </a:p>
        </p:txBody>
      </p:sp>
      <p:pic>
        <p:nvPicPr>
          <p:cNvPr id="659" name="Shape 6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1062" y="1737775"/>
            <a:ext cx="1118375" cy="11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Shape 660"/>
          <p:cNvSpPr txBox="1"/>
          <p:nvPr/>
        </p:nvSpPr>
        <p:spPr>
          <a:xfrm>
            <a:off x="6045687" y="2818775"/>
            <a:ext cx="13289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High Dilated</a:t>
            </a:r>
          </a:p>
        </p:txBody>
      </p:sp>
      <p:pic>
        <p:nvPicPr>
          <p:cNvPr id="661" name="Shape 6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04187" y="1737775"/>
            <a:ext cx="1118375" cy="11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Shape 662"/>
          <p:cNvSpPr txBox="1"/>
          <p:nvPr/>
        </p:nvSpPr>
        <p:spPr>
          <a:xfrm>
            <a:off x="4825600" y="2818775"/>
            <a:ext cx="12755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Low Dilated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PVRTC: Intensity Dilation</a:t>
            </a:r>
          </a:p>
        </p:txBody>
      </p:sp>
      <p:sp>
        <p:nvSpPr>
          <p:cNvPr id="668" name="Shape 668"/>
          <p:cNvSpPr txBox="1"/>
          <p:nvPr>
            <p:ph idx="1" type="body"/>
          </p:nvPr>
        </p:nvSpPr>
        <p:spPr>
          <a:xfrm>
            <a:off x="311700" y="1229875"/>
            <a:ext cx="8520599" cy="50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Method: Average locally maximal and minimal intensity pixels that affect a block</a:t>
            </a:r>
          </a:p>
        </p:txBody>
      </p:sp>
      <p:sp>
        <p:nvSpPr>
          <p:cNvPr id="669" name="Shape 669"/>
          <p:cNvSpPr txBox="1"/>
          <p:nvPr/>
        </p:nvSpPr>
        <p:spPr>
          <a:xfrm>
            <a:off x="397475" y="1789675"/>
            <a:ext cx="5081099" cy="257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Algorithm: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1. Convert image to grayscale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2. Identify extrema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</a:t>
            </a:r>
            <a:r>
              <a:rPr lang="en"/>
              <a:t>3. Split extrema pixels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</a:t>
            </a:r>
            <a:r>
              <a:rPr lang="en"/>
              <a:t>4. Dilate extrema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</a:t>
            </a:r>
            <a:r>
              <a:rPr lang="en"/>
              <a:t>5. Fill holes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6. Downscale</a:t>
            </a:r>
          </a:p>
        </p:txBody>
      </p:sp>
      <p:pic>
        <p:nvPicPr>
          <p:cNvPr id="670" name="Shape 6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4200" y="3164300"/>
            <a:ext cx="1118374" cy="111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Shape 6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1075" y="3164300"/>
            <a:ext cx="1118374" cy="111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Shape 6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4600" y="3164275"/>
            <a:ext cx="1118400" cy="11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Shape 673"/>
          <p:cNvSpPr/>
          <p:nvPr/>
        </p:nvSpPr>
        <p:spPr>
          <a:xfrm>
            <a:off x="4615900" y="2838925"/>
            <a:ext cx="276300" cy="34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74" name="Shape 6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4587" y="1737775"/>
            <a:ext cx="1118375" cy="11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Shape 675"/>
          <p:cNvSpPr txBox="1"/>
          <p:nvPr/>
        </p:nvSpPr>
        <p:spPr>
          <a:xfrm>
            <a:off x="3544587" y="2818775"/>
            <a:ext cx="11183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Identified</a:t>
            </a:r>
          </a:p>
        </p:txBody>
      </p:sp>
      <p:pic>
        <p:nvPicPr>
          <p:cNvPr id="676" name="Shape 6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1062" y="1737775"/>
            <a:ext cx="1118375" cy="11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Shape 677"/>
          <p:cNvSpPr txBox="1"/>
          <p:nvPr/>
        </p:nvSpPr>
        <p:spPr>
          <a:xfrm>
            <a:off x="6045687" y="2818775"/>
            <a:ext cx="13289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High Dilated</a:t>
            </a:r>
          </a:p>
        </p:txBody>
      </p:sp>
      <p:pic>
        <p:nvPicPr>
          <p:cNvPr id="678" name="Shape 6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04187" y="1737775"/>
            <a:ext cx="1118375" cy="11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Shape 679"/>
          <p:cNvSpPr txBox="1"/>
          <p:nvPr/>
        </p:nvSpPr>
        <p:spPr>
          <a:xfrm>
            <a:off x="4825600" y="2818775"/>
            <a:ext cx="12755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Low Dilated</a:t>
            </a:r>
          </a:p>
        </p:txBody>
      </p:sp>
      <p:sp>
        <p:nvSpPr>
          <p:cNvPr id="680" name="Shape 680"/>
          <p:cNvSpPr/>
          <p:nvPr/>
        </p:nvSpPr>
        <p:spPr>
          <a:xfrm>
            <a:off x="5070900" y="3471812"/>
            <a:ext cx="507600" cy="616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1" name="Shape 681"/>
          <p:cNvSpPr/>
          <p:nvPr/>
        </p:nvSpPr>
        <p:spPr>
          <a:xfrm>
            <a:off x="6434650" y="3935562"/>
            <a:ext cx="378600" cy="342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2" name="Shape 682"/>
          <p:cNvSpPr/>
          <p:nvPr/>
        </p:nvSpPr>
        <p:spPr>
          <a:xfrm>
            <a:off x="6530071" y="3257887"/>
            <a:ext cx="378600" cy="413399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PVRTC: Intensity Dilation</a:t>
            </a:r>
          </a:p>
        </p:txBody>
      </p:sp>
      <p:sp>
        <p:nvSpPr>
          <p:cNvPr id="688" name="Shape 688"/>
          <p:cNvSpPr txBox="1"/>
          <p:nvPr>
            <p:ph idx="1" type="body"/>
          </p:nvPr>
        </p:nvSpPr>
        <p:spPr>
          <a:xfrm>
            <a:off x="311700" y="1229875"/>
            <a:ext cx="8520599" cy="50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Method: Average locally maximal and minimal intensity pixels that affect a block</a:t>
            </a:r>
          </a:p>
        </p:txBody>
      </p:sp>
      <p:sp>
        <p:nvSpPr>
          <p:cNvPr id="689" name="Shape 689"/>
          <p:cNvSpPr txBox="1"/>
          <p:nvPr/>
        </p:nvSpPr>
        <p:spPr>
          <a:xfrm>
            <a:off x="397475" y="1789675"/>
            <a:ext cx="5081099" cy="257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Algorithm: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1. Convert image to grayscale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2. Identify extrema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</a:t>
            </a:r>
            <a:r>
              <a:rPr lang="en"/>
              <a:t>3. Split extrema pixels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</a:t>
            </a:r>
            <a:r>
              <a:rPr lang="en"/>
              <a:t>4. Dilate extrema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</a:t>
            </a:r>
            <a:r>
              <a:rPr lang="en"/>
              <a:t>5. Fill holes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  </a:t>
            </a:r>
            <a:r>
              <a:rPr lang="en"/>
              <a:t>6. Downscale</a:t>
            </a:r>
          </a:p>
        </p:txBody>
      </p:sp>
      <p:sp>
        <p:nvSpPr>
          <p:cNvPr id="690" name="Shape 690"/>
          <p:cNvSpPr/>
          <p:nvPr/>
        </p:nvSpPr>
        <p:spPr>
          <a:xfrm rot="5400000">
            <a:off x="4394737" y="2985974"/>
            <a:ext cx="276300" cy="34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91" name="Shape 6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8337" y="1789675"/>
            <a:ext cx="1118375" cy="11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Shape 6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3700" y="1789675"/>
            <a:ext cx="1118375" cy="11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Shape 693"/>
          <p:cNvSpPr/>
          <p:nvPr/>
        </p:nvSpPr>
        <p:spPr>
          <a:xfrm rot="5400000">
            <a:off x="5989374" y="2985974"/>
            <a:ext cx="276300" cy="34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94" name="Shape 6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6212" y="3538250"/>
            <a:ext cx="342600" cy="3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Shape 6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3512" y="3538237"/>
            <a:ext cx="342600" cy="3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Shape 696"/>
          <p:cNvSpPr txBox="1"/>
          <p:nvPr/>
        </p:nvSpPr>
        <p:spPr>
          <a:xfrm>
            <a:off x="3895087" y="3880850"/>
            <a:ext cx="12755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Low Image</a:t>
            </a:r>
          </a:p>
        </p:txBody>
      </p:sp>
      <p:sp>
        <p:nvSpPr>
          <p:cNvPr id="697" name="Shape 697"/>
          <p:cNvSpPr txBox="1"/>
          <p:nvPr/>
        </p:nvSpPr>
        <p:spPr>
          <a:xfrm>
            <a:off x="5489712" y="3880850"/>
            <a:ext cx="12755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High Image</a:t>
            </a:r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PVRTC: Results - Speed</a:t>
            </a:r>
          </a:p>
        </p:txBody>
      </p:sp>
      <p:pic>
        <p:nvPicPr>
          <p:cNvPr id="703" name="Shape 7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87" y="1116850"/>
            <a:ext cx="8945624" cy="17639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04" name="Shape 704"/>
          <p:cNvGraphicFramePr/>
          <p:nvPr/>
        </p:nvGraphicFramePr>
        <p:xfrm>
          <a:off x="688475" y="3067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{EB1BD807-882F-4C34-BCD3-9102F7B48E60}</a:tableStyleId>
              </a:tblPr>
              <a:tblGrid>
                <a:gridCol w="1707425"/>
                <a:gridCol w="763400"/>
                <a:gridCol w="827200"/>
                <a:gridCol w="790750"/>
                <a:gridCol w="1013625"/>
                <a:gridCol w="648225"/>
                <a:gridCol w="897725"/>
                <a:gridCol w="764075"/>
              </a:tblGrid>
              <a:tr h="350400">
                <a:tc>
                  <a:txBody>
                    <a:bodyPr>
                      <a:noAutofit/>
                    </a:bodyPr>
                    <a:lstStyle/>
                    <a:p>
                      <a:pPr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streets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gradient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satellite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mountains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bricks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gametex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lorikeet</a:t>
                      </a: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PVRTexTool (ms)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63.74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65.11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64.92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66.63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65.45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264.68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263.14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FasTC (ms)</a:t>
                      </a: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17.76</a:t>
                      </a: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20.30</a:t>
                      </a: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20.93</a:t>
                      </a: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21.77</a:t>
                      </a: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21.91</a:t>
                      </a: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97.25</a:t>
                      </a: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97.39</a:t>
                      </a: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Shape 7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045" y="919750"/>
            <a:ext cx="6000154" cy="38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Shape 710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PVRTC: Results - Quality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PVRTC: Results - Quality</a:t>
            </a:r>
          </a:p>
        </p:txBody>
      </p:sp>
      <p:grpSp>
        <p:nvGrpSpPr>
          <p:cNvPr id="716" name="Shape 716"/>
          <p:cNvGrpSpPr/>
          <p:nvPr/>
        </p:nvGrpSpPr>
        <p:grpSpPr>
          <a:xfrm>
            <a:off x="311699" y="1165994"/>
            <a:ext cx="1549393" cy="3414241"/>
            <a:chOff x="565050" y="1161650"/>
            <a:chExt cx="1753699" cy="3864449"/>
          </a:xfrm>
        </p:grpSpPr>
        <p:pic>
          <p:nvPicPr>
            <p:cNvPr id="717" name="Shape 7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5050" y="1161650"/>
              <a:ext cx="1753699" cy="1753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8" name="Shape 7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5050" y="3272400"/>
              <a:ext cx="1753699" cy="1753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9" name="Shape 719"/>
            <p:cNvSpPr txBox="1"/>
            <p:nvPr/>
          </p:nvSpPr>
          <p:spPr>
            <a:xfrm>
              <a:off x="578475" y="2915350"/>
              <a:ext cx="1726800" cy="370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/>
                <a:t>Original</a:t>
              </a:r>
            </a:p>
          </p:txBody>
        </p:sp>
      </p:grpSp>
      <p:grpSp>
        <p:nvGrpSpPr>
          <p:cNvPr id="720" name="Shape 720"/>
          <p:cNvGrpSpPr/>
          <p:nvPr/>
        </p:nvGrpSpPr>
        <p:grpSpPr>
          <a:xfrm>
            <a:off x="2041566" y="1165994"/>
            <a:ext cx="1549393" cy="3402336"/>
            <a:chOff x="2610312" y="1161650"/>
            <a:chExt cx="1753699" cy="3850975"/>
          </a:xfrm>
        </p:grpSpPr>
        <p:pic>
          <p:nvPicPr>
            <p:cNvPr id="721" name="Shape 7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10312" y="1161650"/>
              <a:ext cx="1753699" cy="1753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2" name="Shape 7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630525" y="3285875"/>
              <a:ext cx="1726750" cy="1726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3" name="Shape 723"/>
            <p:cNvSpPr txBox="1"/>
            <p:nvPr/>
          </p:nvSpPr>
          <p:spPr>
            <a:xfrm>
              <a:off x="2630525" y="2915350"/>
              <a:ext cx="1726800" cy="370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/>
                <a:t>Compressed</a:t>
              </a:r>
            </a:p>
          </p:txBody>
        </p:sp>
      </p:grpSp>
      <p:grpSp>
        <p:nvGrpSpPr>
          <p:cNvPr id="724" name="Shape 724"/>
          <p:cNvGrpSpPr/>
          <p:nvPr/>
        </p:nvGrpSpPr>
        <p:grpSpPr>
          <a:xfrm>
            <a:off x="3771433" y="1165994"/>
            <a:ext cx="1549393" cy="3402325"/>
            <a:chOff x="4655575" y="1161650"/>
            <a:chExt cx="1753699" cy="3850962"/>
          </a:xfrm>
        </p:grpSpPr>
        <p:pic>
          <p:nvPicPr>
            <p:cNvPr id="725" name="Shape 7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655575" y="1161650"/>
              <a:ext cx="1753699" cy="1753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6" name="Shape 7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669050" y="3285875"/>
              <a:ext cx="1726737" cy="1726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7" name="Shape 727"/>
            <p:cNvSpPr txBox="1"/>
            <p:nvPr/>
          </p:nvSpPr>
          <p:spPr>
            <a:xfrm>
              <a:off x="4655575" y="2915350"/>
              <a:ext cx="1726800" cy="370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/>
                <a:t>Inset - Original</a:t>
              </a:r>
            </a:p>
          </p:txBody>
        </p:sp>
      </p:grpSp>
      <p:grpSp>
        <p:nvGrpSpPr>
          <p:cNvPr id="728" name="Shape 728"/>
          <p:cNvGrpSpPr/>
          <p:nvPr/>
        </p:nvGrpSpPr>
        <p:grpSpPr>
          <a:xfrm>
            <a:off x="5436500" y="1165994"/>
            <a:ext cx="1770799" cy="3414241"/>
            <a:chOff x="6365616" y="1161650"/>
            <a:chExt cx="2004299" cy="3864449"/>
          </a:xfrm>
        </p:grpSpPr>
        <p:pic>
          <p:nvPicPr>
            <p:cNvPr id="729" name="Shape 72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504400" y="1161650"/>
              <a:ext cx="1753699" cy="1753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Shape 7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504400" y="3272400"/>
              <a:ext cx="1753699" cy="1753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1" name="Shape 731"/>
            <p:cNvSpPr txBox="1"/>
            <p:nvPr/>
          </p:nvSpPr>
          <p:spPr>
            <a:xfrm>
              <a:off x="6365616" y="2915362"/>
              <a:ext cx="2004299" cy="370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/>
                <a:t>Inset - Compressed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/>
          <p:nvPr>
            <p:ph type="title"/>
          </p:nvPr>
        </p:nvSpPr>
        <p:spPr>
          <a:xfrm>
            <a:off x="311700" y="410000"/>
            <a:ext cx="5757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BPTC (aka BC7): Advanced DXT</a:t>
            </a:r>
          </a:p>
        </p:txBody>
      </p:sp>
      <p:sp>
        <p:nvSpPr>
          <p:cNvPr id="737" name="Shape 737"/>
          <p:cNvSpPr txBox="1"/>
          <p:nvPr>
            <p:ph idx="1" type="body"/>
          </p:nvPr>
        </p:nvSpPr>
        <p:spPr>
          <a:xfrm>
            <a:off x="311700" y="1123375"/>
            <a:ext cx="8520599" cy="534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Let’s split the blocks into partitions and use separate endpoints for each group.</a:t>
            </a:r>
          </a:p>
        </p:txBody>
      </p:sp>
      <p:pic>
        <p:nvPicPr>
          <p:cNvPr id="738" name="Shape 7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658264"/>
            <a:ext cx="8577651" cy="19847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9" name="Shape 739"/>
          <p:cNvCxnSpPr/>
          <p:nvPr/>
        </p:nvCxnSpPr>
        <p:spPr>
          <a:xfrm>
            <a:off x="2458025" y="3693350"/>
            <a:ext cx="734099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40" name="Shape 740"/>
          <p:cNvCxnSpPr/>
          <p:nvPr/>
        </p:nvCxnSpPr>
        <p:spPr>
          <a:xfrm rot="10800000">
            <a:off x="2458025" y="3032749"/>
            <a:ext cx="0" cy="6606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41" name="Shape 741"/>
          <p:cNvSpPr txBox="1"/>
          <p:nvPr/>
        </p:nvSpPr>
        <p:spPr>
          <a:xfrm>
            <a:off x="2353175" y="3643060"/>
            <a:ext cx="314700" cy="2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</a:t>
            </a:r>
          </a:p>
        </p:txBody>
      </p:sp>
      <p:sp>
        <p:nvSpPr>
          <p:cNvPr id="742" name="Shape 742"/>
          <p:cNvSpPr txBox="1"/>
          <p:nvPr/>
        </p:nvSpPr>
        <p:spPr>
          <a:xfrm>
            <a:off x="2175125" y="3535950"/>
            <a:ext cx="282900" cy="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</a:t>
            </a:r>
          </a:p>
        </p:txBody>
      </p:sp>
      <p:cxnSp>
        <p:nvCxnSpPr>
          <p:cNvPr id="743" name="Shape 743"/>
          <p:cNvCxnSpPr/>
          <p:nvPr/>
        </p:nvCxnSpPr>
        <p:spPr>
          <a:xfrm>
            <a:off x="6836400" y="3693350"/>
            <a:ext cx="734099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44" name="Shape 744"/>
          <p:cNvCxnSpPr/>
          <p:nvPr/>
        </p:nvCxnSpPr>
        <p:spPr>
          <a:xfrm rot="10800000">
            <a:off x="6836400" y="3032749"/>
            <a:ext cx="0" cy="6606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45" name="Shape 745"/>
          <p:cNvSpPr txBox="1"/>
          <p:nvPr/>
        </p:nvSpPr>
        <p:spPr>
          <a:xfrm>
            <a:off x="6731550" y="3643060"/>
            <a:ext cx="314700" cy="2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</a:t>
            </a:r>
          </a:p>
        </p:txBody>
      </p:sp>
      <p:sp>
        <p:nvSpPr>
          <p:cNvPr id="746" name="Shape 746"/>
          <p:cNvSpPr txBox="1"/>
          <p:nvPr/>
        </p:nvSpPr>
        <p:spPr>
          <a:xfrm>
            <a:off x="6553500" y="3535950"/>
            <a:ext cx="282900" cy="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</a:t>
            </a:r>
          </a:p>
        </p:txBody>
      </p:sp>
      <p:sp>
        <p:nvSpPr>
          <p:cNvPr id="747" name="Shape 747"/>
          <p:cNvSpPr txBox="1"/>
          <p:nvPr/>
        </p:nvSpPr>
        <p:spPr>
          <a:xfrm>
            <a:off x="356500" y="4331375"/>
            <a:ext cx="26736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[OpenGL ‘10]</a:t>
            </a:r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ASTC: Adaptive Block Sizes</a:t>
            </a:r>
          </a:p>
        </p:txBody>
      </p:sp>
      <p:sp>
        <p:nvSpPr>
          <p:cNvPr id="753" name="Shape 753"/>
          <p:cNvSpPr txBox="1"/>
          <p:nvPr/>
        </p:nvSpPr>
        <p:spPr>
          <a:xfrm>
            <a:off x="356500" y="4331375"/>
            <a:ext cx="26736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[Nystad et al. ‘12]</a:t>
            </a:r>
          </a:p>
        </p:txBody>
      </p:sp>
      <p:pic>
        <p:nvPicPr>
          <p:cNvPr id="754" name="Shape 7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8299" y="1704575"/>
            <a:ext cx="4233074" cy="16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Shape 7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704575"/>
            <a:ext cx="4428300" cy="21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Shape 756"/>
          <p:cNvSpPr txBox="1"/>
          <p:nvPr/>
        </p:nvSpPr>
        <p:spPr>
          <a:xfrm>
            <a:off x="311700" y="3858875"/>
            <a:ext cx="1416899" cy="472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4x4 blocks</a:t>
            </a:r>
          </a:p>
        </p:txBody>
      </p:sp>
      <p:sp>
        <p:nvSpPr>
          <p:cNvPr id="757" name="Shape 757"/>
          <p:cNvSpPr txBox="1"/>
          <p:nvPr/>
        </p:nvSpPr>
        <p:spPr>
          <a:xfrm>
            <a:off x="1817400" y="3858875"/>
            <a:ext cx="1416899" cy="472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6x6 blocks</a:t>
            </a:r>
          </a:p>
        </p:txBody>
      </p:sp>
      <p:sp>
        <p:nvSpPr>
          <p:cNvPr id="758" name="Shape 758"/>
          <p:cNvSpPr txBox="1"/>
          <p:nvPr/>
        </p:nvSpPr>
        <p:spPr>
          <a:xfrm>
            <a:off x="3323100" y="3858875"/>
            <a:ext cx="1416899" cy="472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8x8 blocks</a:t>
            </a:r>
          </a:p>
        </p:txBody>
      </p:sp>
      <p:sp>
        <p:nvSpPr>
          <p:cNvPr id="759" name="Shape 759"/>
          <p:cNvSpPr txBox="1"/>
          <p:nvPr>
            <p:ph idx="1" type="body"/>
          </p:nvPr>
        </p:nvSpPr>
        <p:spPr>
          <a:xfrm>
            <a:off x="311700" y="1123375"/>
            <a:ext cx="8520599" cy="534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Partitioning and different block sizes to vary the compressed size and quality</a:t>
            </a:r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ASTC/BC7 Techniques</a:t>
            </a:r>
          </a:p>
        </p:txBody>
      </p:sp>
      <p:sp>
        <p:nvSpPr>
          <p:cNvPr id="765" name="Shape 765"/>
          <p:cNvSpPr txBox="1"/>
          <p:nvPr>
            <p:ph idx="1" type="body"/>
          </p:nvPr>
        </p:nvSpPr>
        <p:spPr>
          <a:xfrm>
            <a:off x="311700" y="1229875"/>
            <a:ext cx="8520599" cy="1766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How do you select partitions?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Approximate compressed parameters [Krajcevski and Manocha ‘13]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Perform image segmentation and match local segmentation boundaries [Krajcevski and Manocha ‘14]</a:t>
            </a:r>
          </a:p>
        </p:txBody>
      </p:sp>
      <p:pic>
        <p:nvPicPr>
          <p:cNvPr id="766" name="Shape 7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524" y="2946924"/>
            <a:ext cx="1210443" cy="181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Shape 7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0731" y="2955197"/>
            <a:ext cx="1210443" cy="17991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8" name="Shape 768"/>
          <p:cNvCxnSpPr/>
          <p:nvPr/>
        </p:nvCxnSpPr>
        <p:spPr>
          <a:xfrm flipH="1" rot="10800000">
            <a:off x="1481557" y="2973267"/>
            <a:ext cx="654599" cy="1205400"/>
          </a:xfrm>
          <a:prstGeom prst="straightConnector1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69" name="Shape 769"/>
          <p:cNvCxnSpPr/>
          <p:nvPr/>
        </p:nvCxnSpPr>
        <p:spPr>
          <a:xfrm>
            <a:off x="1469326" y="4435669"/>
            <a:ext cx="667199" cy="312000"/>
          </a:xfrm>
          <a:prstGeom prst="straightConnector1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770" name="Shape 7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7925" y="2946922"/>
            <a:ext cx="1210449" cy="1815674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Shape 771"/>
          <p:cNvSpPr/>
          <p:nvPr/>
        </p:nvSpPr>
        <p:spPr>
          <a:xfrm>
            <a:off x="4502053" y="4066156"/>
            <a:ext cx="125399" cy="125399"/>
          </a:xfrm>
          <a:prstGeom prst="rect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772" name="Shape 772"/>
          <p:cNvCxnSpPr/>
          <p:nvPr/>
        </p:nvCxnSpPr>
        <p:spPr>
          <a:xfrm flipH="1" rot="10800000">
            <a:off x="4627309" y="3278173"/>
            <a:ext cx="825000" cy="802799"/>
          </a:xfrm>
          <a:prstGeom prst="straightConnector1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73" name="Shape 773"/>
          <p:cNvCxnSpPr/>
          <p:nvPr/>
        </p:nvCxnSpPr>
        <p:spPr>
          <a:xfrm>
            <a:off x="4627309" y="4191431"/>
            <a:ext cx="854100" cy="43800"/>
          </a:xfrm>
          <a:prstGeom prst="straightConnector1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74" name="Shape 774"/>
          <p:cNvSpPr/>
          <p:nvPr/>
        </p:nvSpPr>
        <p:spPr>
          <a:xfrm>
            <a:off x="6619121" y="3593363"/>
            <a:ext cx="478500" cy="3164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75" name="Shape 7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5451775" y="3254444"/>
            <a:ext cx="994395" cy="99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Shape 7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7270636" y="2978425"/>
            <a:ext cx="1546453" cy="1546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 txBox="1"/>
          <p:nvPr>
            <p:ph type="ctrTitle"/>
          </p:nvPr>
        </p:nvSpPr>
        <p:spPr>
          <a:xfrm>
            <a:off x="598100" y="1775222"/>
            <a:ext cx="8222100" cy="838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GPU Image Compression: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Interactive Applications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311700" y="1229875"/>
            <a:ext cx="8520599" cy="437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Solution: compress everything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2425" y="2962944"/>
            <a:ext cx="1143199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4767875" y="2906400"/>
            <a:ext cx="875399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Original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1.98MB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3672175" y="3876900"/>
            <a:ext cx="11636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100"/>
              <a:t>960 x 720</a:t>
            </a:r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350" y="1980694"/>
            <a:ext cx="1143199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1705450" y="3285950"/>
            <a:ext cx="780300" cy="75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JPEG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124KB</a:t>
            </a:r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50" y="3234656"/>
            <a:ext cx="1143199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1720750" y="1924150"/>
            <a:ext cx="7599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706KB</a:t>
            </a:r>
          </a:p>
        </p:txBody>
      </p:sp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Coverage Masks</a:t>
            </a:r>
          </a:p>
        </p:txBody>
      </p:sp>
      <p:sp>
        <p:nvSpPr>
          <p:cNvPr id="787" name="Shape 787"/>
          <p:cNvSpPr txBox="1"/>
          <p:nvPr>
            <p:ph idx="1" type="body"/>
          </p:nvPr>
        </p:nvSpPr>
        <p:spPr>
          <a:xfrm>
            <a:off x="311700" y="1229875"/>
            <a:ext cx="8520599" cy="1283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How do we determine: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What pixels to turn on?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How much to turn them on?</a:t>
            </a:r>
          </a:p>
        </p:txBody>
      </p:sp>
      <p:sp>
        <p:nvSpPr>
          <p:cNvPr id="788" name="Shape 788"/>
          <p:cNvSpPr/>
          <p:nvPr/>
        </p:nvSpPr>
        <p:spPr>
          <a:xfrm>
            <a:off x="469272" y="2776319"/>
            <a:ext cx="1672199" cy="1672199"/>
          </a:xfrm>
          <a:prstGeom prst="ellipse">
            <a:avLst/>
          </a:prstGeom>
          <a:solidFill>
            <a:srgbClr val="000000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9" name="Shape 789"/>
          <p:cNvSpPr/>
          <p:nvPr/>
        </p:nvSpPr>
        <p:spPr>
          <a:xfrm>
            <a:off x="2361900" y="3345514"/>
            <a:ext cx="1067699" cy="53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790" name="Shape 790"/>
          <p:cNvGrpSpPr/>
          <p:nvPr/>
        </p:nvGrpSpPr>
        <p:grpSpPr>
          <a:xfrm>
            <a:off x="3650142" y="2663065"/>
            <a:ext cx="1898964" cy="1898945"/>
            <a:chOff x="4767400" y="1550125"/>
            <a:chExt cx="2458525" cy="2458500"/>
          </a:xfrm>
        </p:grpSpPr>
        <p:sp>
          <p:nvSpPr>
            <p:cNvPr id="791" name="Shape 791"/>
            <p:cNvSpPr/>
            <p:nvPr/>
          </p:nvSpPr>
          <p:spPr>
            <a:xfrm>
              <a:off x="4767400" y="1550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92" name="Shape 792"/>
            <p:cNvSpPr/>
            <p:nvPr/>
          </p:nvSpPr>
          <p:spPr>
            <a:xfrm>
              <a:off x="4990900" y="1550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93" name="Shape 793"/>
            <p:cNvSpPr/>
            <p:nvPr/>
          </p:nvSpPr>
          <p:spPr>
            <a:xfrm>
              <a:off x="5214400" y="1550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94" name="Shape 794"/>
            <p:cNvSpPr/>
            <p:nvPr/>
          </p:nvSpPr>
          <p:spPr>
            <a:xfrm>
              <a:off x="5437900" y="1550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95" name="Shape 795"/>
            <p:cNvSpPr/>
            <p:nvPr/>
          </p:nvSpPr>
          <p:spPr>
            <a:xfrm>
              <a:off x="5661400" y="15501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96" name="Shape 796"/>
            <p:cNvSpPr/>
            <p:nvPr/>
          </p:nvSpPr>
          <p:spPr>
            <a:xfrm>
              <a:off x="5884900" y="15501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97" name="Shape 797"/>
            <p:cNvSpPr/>
            <p:nvPr/>
          </p:nvSpPr>
          <p:spPr>
            <a:xfrm>
              <a:off x="6108400" y="15501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98" name="Shape 798"/>
            <p:cNvSpPr/>
            <p:nvPr/>
          </p:nvSpPr>
          <p:spPr>
            <a:xfrm>
              <a:off x="6331900" y="1550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99" name="Shape 799"/>
            <p:cNvSpPr/>
            <p:nvPr/>
          </p:nvSpPr>
          <p:spPr>
            <a:xfrm>
              <a:off x="6555400" y="1550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>
              <a:off x="6778900" y="1550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1" name="Shape 801"/>
            <p:cNvSpPr/>
            <p:nvPr/>
          </p:nvSpPr>
          <p:spPr>
            <a:xfrm>
              <a:off x="7002400" y="1550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2" name="Shape 802"/>
            <p:cNvSpPr/>
            <p:nvPr/>
          </p:nvSpPr>
          <p:spPr>
            <a:xfrm>
              <a:off x="4767400" y="17736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3" name="Shape 803"/>
            <p:cNvSpPr/>
            <p:nvPr/>
          </p:nvSpPr>
          <p:spPr>
            <a:xfrm>
              <a:off x="4990900" y="17736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4" name="Shape 804"/>
            <p:cNvSpPr/>
            <p:nvPr/>
          </p:nvSpPr>
          <p:spPr>
            <a:xfrm>
              <a:off x="5214400" y="1773625"/>
              <a:ext cx="223500" cy="223500"/>
            </a:xfrm>
            <a:prstGeom prst="rect">
              <a:avLst/>
            </a:prstGeom>
            <a:solidFill>
              <a:srgbClr val="CCCCCC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5" name="Shape 805"/>
            <p:cNvSpPr/>
            <p:nvPr/>
          </p:nvSpPr>
          <p:spPr>
            <a:xfrm>
              <a:off x="5437900" y="1773625"/>
              <a:ext cx="223500" cy="223500"/>
            </a:xfrm>
            <a:prstGeom prst="rect">
              <a:avLst/>
            </a:prstGeom>
            <a:solidFill>
              <a:srgbClr val="666666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6" name="Shape 806"/>
            <p:cNvSpPr/>
            <p:nvPr/>
          </p:nvSpPr>
          <p:spPr>
            <a:xfrm>
              <a:off x="5661400" y="1773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7" name="Shape 807"/>
            <p:cNvSpPr/>
            <p:nvPr/>
          </p:nvSpPr>
          <p:spPr>
            <a:xfrm>
              <a:off x="5884900" y="1773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8" name="Shape 808"/>
            <p:cNvSpPr/>
            <p:nvPr/>
          </p:nvSpPr>
          <p:spPr>
            <a:xfrm>
              <a:off x="6108400" y="1773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9" name="Shape 809"/>
            <p:cNvSpPr/>
            <p:nvPr/>
          </p:nvSpPr>
          <p:spPr>
            <a:xfrm>
              <a:off x="6331900" y="1773625"/>
              <a:ext cx="223500" cy="223500"/>
            </a:xfrm>
            <a:prstGeom prst="rect">
              <a:avLst/>
            </a:prstGeom>
            <a:solidFill>
              <a:srgbClr val="666666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0" name="Shape 810"/>
            <p:cNvSpPr/>
            <p:nvPr/>
          </p:nvSpPr>
          <p:spPr>
            <a:xfrm>
              <a:off x="6555400" y="17736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1" name="Shape 811"/>
            <p:cNvSpPr/>
            <p:nvPr/>
          </p:nvSpPr>
          <p:spPr>
            <a:xfrm>
              <a:off x="6778900" y="17736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2" name="Shape 812"/>
            <p:cNvSpPr/>
            <p:nvPr/>
          </p:nvSpPr>
          <p:spPr>
            <a:xfrm>
              <a:off x="7002400" y="17736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3" name="Shape 813"/>
            <p:cNvSpPr/>
            <p:nvPr/>
          </p:nvSpPr>
          <p:spPr>
            <a:xfrm>
              <a:off x="4767400" y="1997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4" name="Shape 814"/>
            <p:cNvSpPr/>
            <p:nvPr/>
          </p:nvSpPr>
          <p:spPr>
            <a:xfrm>
              <a:off x="4990900" y="1997125"/>
              <a:ext cx="223500" cy="223500"/>
            </a:xfrm>
            <a:prstGeom prst="rect">
              <a:avLst/>
            </a:prstGeom>
            <a:solidFill>
              <a:srgbClr val="B7B7B7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5" name="Shape 815"/>
            <p:cNvSpPr/>
            <p:nvPr/>
          </p:nvSpPr>
          <p:spPr>
            <a:xfrm>
              <a:off x="5214400" y="1997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6" name="Shape 816"/>
            <p:cNvSpPr/>
            <p:nvPr/>
          </p:nvSpPr>
          <p:spPr>
            <a:xfrm>
              <a:off x="5437900" y="1997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7" name="Shape 817"/>
            <p:cNvSpPr/>
            <p:nvPr/>
          </p:nvSpPr>
          <p:spPr>
            <a:xfrm>
              <a:off x="5661400" y="1997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8" name="Shape 818"/>
            <p:cNvSpPr/>
            <p:nvPr/>
          </p:nvSpPr>
          <p:spPr>
            <a:xfrm>
              <a:off x="5884900" y="1997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9" name="Shape 819"/>
            <p:cNvSpPr/>
            <p:nvPr/>
          </p:nvSpPr>
          <p:spPr>
            <a:xfrm>
              <a:off x="6108400" y="1997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0" name="Shape 820"/>
            <p:cNvSpPr/>
            <p:nvPr/>
          </p:nvSpPr>
          <p:spPr>
            <a:xfrm>
              <a:off x="6331900" y="1997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1" name="Shape 821"/>
            <p:cNvSpPr/>
            <p:nvPr/>
          </p:nvSpPr>
          <p:spPr>
            <a:xfrm>
              <a:off x="6555400" y="1997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2" name="Shape 822"/>
            <p:cNvSpPr/>
            <p:nvPr/>
          </p:nvSpPr>
          <p:spPr>
            <a:xfrm>
              <a:off x="6778900" y="1997125"/>
              <a:ext cx="223500" cy="223500"/>
            </a:xfrm>
            <a:prstGeom prst="rect">
              <a:avLst/>
            </a:prstGeom>
            <a:solidFill>
              <a:srgbClr val="CCCCCC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3" name="Shape 823"/>
            <p:cNvSpPr/>
            <p:nvPr/>
          </p:nvSpPr>
          <p:spPr>
            <a:xfrm>
              <a:off x="7002400" y="1997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4" name="Shape 824"/>
            <p:cNvSpPr/>
            <p:nvPr/>
          </p:nvSpPr>
          <p:spPr>
            <a:xfrm>
              <a:off x="4767400" y="22206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5" name="Shape 825"/>
            <p:cNvSpPr/>
            <p:nvPr/>
          </p:nvSpPr>
          <p:spPr>
            <a:xfrm>
              <a:off x="4990900" y="22206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6" name="Shape 826"/>
            <p:cNvSpPr/>
            <p:nvPr/>
          </p:nvSpPr>
          <p:spPr>
            <a:xfrm>
              <a:off x="5214400" y="2220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7" name="Shape 827"/>
            <p:cNvSpPr/>
            <p:nvPr/>
          </p:nvSpPr>
          <p:spPr>
            <a:xfrm>
              <a:off x="5437900" y="2220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8" name="Shape 828"/>
            <p:cNvSpPr/>
            <p:nvPr/>
          </p:nvSpPr>
          <p:spPr>
            <a:xfrm>
              <a:off x="5661400" y="2220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9" name="Shape 829"/>
            <p:cNvSpPr/>
            <p:nvPr/>
          </p:nvSpPr>
          <p:spPr>
            <a:xfrm>
              <a:off x="5884900" y="2220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0" name="Shape 830"/>
            <p:cNvSpPr/>
            <p:nvPr/>
          </p:nvSpPr>
          <p:spPr>
            <a:xfrm>
              <a:off x="6108400" y="2220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1" name="Shape 831"/>
            <p:cNvSpPr/>
            <p:nvPr/>
          </p:nvSpPr>
          <p:spPr>
            <a:xfrm>
              <a:off x="6331900" y="2220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2" name="Shape 832"/>
            <p:cNvSpPr/>
            <p:nvPr/>
          </p:nvSpPr>
          <p:spPr>
            <a:xfrm>
              <a:off x="6555400" y="2220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3" name="Shape 833"/>
            <p:cNvSpPr/>
            <p:nvPr/>
          </p:nvSpPr>
          <p:spPr>
            <a:xfrm>
              <a:off x="6778900" y="2220625"/>
              <a:ext cx="223500" cy="223500"/>
            </a:xfrm>
            <a:prstGeom prst="rect">
              <a:avLst/>
            </a:prstGeom>
            <a:solidFill>
              <a:srgbClr val="666666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4" name="Shape 834"/>
            <p:cNvSpPr/>
            <p:nvPr/>
          </p:nvSpPr>
          <p:spPr>
            <a:xfrm>
              <a:off x="7002400" y="22206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5" name="Shape 835"/>
            <p:cNvSpPr/>
            <p:nvPr/>
          </p:nvSpPr>
          <p:spPr>
            <a:xfrm>
              <a:off x="4767425" y="2444125"/>
              <a:ext cx="223500" cy="223500"/>
            </a:xfrm>
            <a:prstGeom prst="rect">
              <a:avLst/>
            </a:prstGeom>
            <a:solidFill>
              <a:srgbClr val="CCCCCC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6" name="Shape 836"/>
            <p:cNvSpPr/>
            <p:nvPr/>
          </p:nvSpPr>
          <p:spPr>
            <a:xfrm>
              <a:off x="4990925" y="2444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7" name="Shape 837"/>
            <p:cNvSpPr/>
            <p:nvPr/>
          </p:nvSpPr>
          <p:spPr>
            <a:xfrm>
              <a:off x="5214425" y="2444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8" name="Shape 838"/>
            <p:cNvSpPr/>
            <p:nvPr/>
          </p:nvSpPr>
          <p:spPr>
            <a:xfrm>
              <a:off x="5437925" y="2444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9" name="Shape 839"/>
            <p:cNvSpPr/>
            <p:nvPr/>
          </p:nvSpPr>
          <p:spPr>
            <a:xfrm>
              <a:off x="5661425" y="2444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0" name="Shape 840"/>
            <p:cNvSpPr/>
            <p:nvPr/>
          </p:nvSpPr>
          <p:spPr>
            <a:xfrm>
              <a:off x="5884925" y="2444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1" name="Shape 841"/>
            <p:cNvSpPr/>
            <p:nvPr/>
          </p:nvSpPr>
          <p:spPr>
            <a:xfrm>
              <a:off x="6108425" y="2444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2" name="Shape 842"/>
            <p:cNvSpPr/>
            <p:nvPr/>
          </p:nvSpPr>
          <p:spPr>
            <a:xfrm>
              <a:off x="6331925" y="2444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3" name="Shape 843"/>
            <p:cNvSpPr/>
            <p:nvPr/>
          </p:nvSpPr>
          <p:spPr>
            <a:xfrm>
              <a:off x="6555425" y="2444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4" name="Shape 844"/>
            <p:cNvSpPr/>
            <p:nvPr/>
          </p:nvSpPr>
          <p:spPr>
            <a:xfrm>
              <a:off x="6778925" y="2444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5" name="Shape 845"/>
            <p:cNvSpPr/>
            <p:nvPr/>
          </p:nvSpPr>
          <p:spPr>
            <a:xfrm>
              <a:off x="7002425" y="24441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6" name="Shape 846"/>
            <p:cNvSpPr/>
            <p:nvPr/>
          </p:nvSpPr>
          <p:spPr>
            <a:xfrm>
              <a:off x="4767425" y="26676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7" name="Shape 847"/>
            <p:cNvSpPr/>
            <p:nvPr/>
          </p:nvSpPr>
          <p:spPr>
            <a:xfrm>
              <a:off x="4990925" y="2667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8" name="Shape 848"/>
            <p:cNvSpPr/>
            <p:nvPr/>
          </p:nvSpPr>
          <p:spPr>
            <a:xfrm>
              <a:off x="5214425" y="2667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9" name="Shape 849"/>
            <p:cNvSpPr/>
            <p:nvPr/>
          </p:nvSpPr>
          <p:spPr>
            <a:xfrm>
              <a:off x="5437925" y="2667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0" name="Shape 850"/>
            <p:cNvSpPr/>
            <p:nvPr/>
          </p:nvSpPr>
          <p:spPr>
            <a:xfrm>
              <a:off x="5661425" y="2667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1" name="Shape 851"/>
            <p:cNvSpPr/>
            <p:nvPr/>
          </p:nvSpPr>
          <p:spPr>
            <a:xfrm>
              <a:off x="5884925" y="2667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2" name="Shape 852"/>
            <p:cNvSpPr/>
            <p:nvPr/>
          </p:nvSpPr>
          <p:spPr>
            <a:xfrm>
              <a:off x="6108425" y="2667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>
              <a:off x="6331925" y="2667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4" name="Shape 854"/>
            <p:cNvSpPr/>
            <p:nvPr/>
          </p:nvSpPr>
          <p:spPr>
            <a:xfrm>
              <a:off x="6555425" y="2667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5" name="Shape 855"/>
            <p:cNvSpPr/>
            <p:nvPr/>
          </p:nvSpPr>
          <p:spPr>
            <a:xfrm>
              <a:off x="6778925" y="2667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6" name="Shape 856"/>
            <p:cNvSpPr/>
            <p:nvPr/>
          </p:nvSpPr>
          <p:spPr>
            <a:xfrm>
              <a:off x="7002425" y="26676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7" name="Shape 857"/>
            <p:cNvSpPr/>
            <p:nvPr/>
          </p:nvSpPr>
          <p:spPr>
            <a:xfrm>
              <a:off x="4767425" y="2891125"/>
              <a:ext cx="223500" cy="223500"/>
            </a:xfrm>
            <a:prstGeom prst="rect">
              <a:avLst/>
            </a:prstGeom>
            <a:solidFill>
              <a:srgbClr val="CCCCCC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8" name="Shape 858"/>
            <p:cNvSpPr/>
            <p:nvPr/>
          </p:nvSpPr>
          <p:spPr>
            <a:xfrm>
              <a:off x="4990925" y="2891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9" name="Shape 859"/>
            <p:cNvSpPr/>
            <p:nvPr/>
          </p:nvSpPr>
          <p:spPr>
            <a:xfrm>
              <a:off x="5214425" y="2891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0" name="Shape 860"/>
            <p:cNvSpPr/>
            <p:nvPr/>
          </p:nvSpPr>
          <p:spPr>
            <a:xfrm>
              <a:off x="5437925" y="2891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1" name="Shape 861"/>
            <p:cNvSpPr/>
            <p:nvPr/>
          </p:nvSpPr>
          <p:spPr>
            <a:xfrm>
              <a:off x="5661425" y="2891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2" name="Shape 862"/>
            <p:cNvSpPr/>
            <p:nvPr/>
          </p:nvSpPr>
          <p:spPr>
            <a:xfrm>
              <a:off x="5884925" y="2891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3" name="Shape 863"/>
            <p:cNvSpPr/>
            <p:nvPr/>
          </p:nvSpPr>
          <p:spPr>
            <a:xfrm>
              <a:off x="6108425" y="2891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4" name="Shape 864"/>
            <p:cNvSpPr/>
            <p:nvPr/>
          </p:nvSpPr>
          <p:spPr>
            <a:xfrm>
              <a:off x="6331925" y="2891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5" name="Shape 865"/>
            <p:cNvSpPr/>
            <p:nvPr/>
          </p:nvSpPr>
          <p:spPr>
            <a:xfrm>
              <a:off x="6555425" y="2891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6" name="Shape 866"/>
            <p:cNvSpPr/>
            <p:nvPr/>
          </p:nvSpPr>
          <p:spPr>
            <a:xfrm>
              <a:off x="6778925" y="2891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7" name="Shape 867"/>
            <p:cNvSpPr/>
            <p:nvPr/>
          </p:nvSpPr>
          <p:spPr>
            <a:xfrm>
              <a:off x="7002425" y="28911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8" name="Shape 868"/>
            <p:cNvSpPr/>
            <p:nvPr/>
          </p:nvSpPr>
          <p:spPr>
            <a:xfrm>
              <a:off x="4767425" y="31146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9" name="Shape 869"/>
            <p:cNvSpPr/>
            <p:nvPr/>
          </p:nvSpPr>
          <p:spPr>
            <a:xfrm>
              <a:off x="4990925" y="3114625"/>
              <a:ext cx="223500" cy="223500"/>
            </a:xfrm>
            <a:prstGeom prst="rect">
              <a:avLst/>
            </a:prstGeom>
            <a:solidFill>
              <a:srgbClr val="666666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0" name="Shape 870"/>
            <p:cNvSpPr/>
            <p:nvPr/>
          </p:nvSpPr>
          <p:spPr>
            <a:xfrm>
              <a:off x="5214425" y="3114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1" name="Shape 871"/>
            <p:cNvSpPr/>
            <p:nvPr/>
          </p:nvSpPr>
          <p:spPr>
            <a:xfrm>
              <a:off x="5437925" y="3114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2" name="Shape 872"/>
            <p:cNvSpPr/>
            <p:nvPr/>
          </p:nvSpPr>
          <p:spPr>
            <a:xfrm>
              <a:off x="5661425" y="3114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3" name="Shape 873"/>
            <p:cNvSpPr/>
            <p:nvPr/>
          </p:nvSpPr>
          <p:spPr>
            <a:xfrm>
              <a:off x="5884925" y="3114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4" name="Shape 874"/>
            <p:cNvSpPr/>
            <p:nvPr/>
          </p:nvSpPr>
          <p:spPr>
            <a:xfrm>
              <a:off x="6108425" y="3114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5" name="Shape 875"/>
            <p:cNvSpPr/>
            <p:nvPr/>
          </p:nvSpPr>
          <p:spPr>
            <a:xfrm>
              <a:off x="6331925" y="3114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6" name="Shape 876"/>
            <p:cNvSpPr/>
            <p:nvPr/>
          </p:nvSpPr>
          <p:spPr>
            <a:xfrm>
              <a:off x="6555425" y="3114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7" name="Shape 877"/>
            <p:cNvSpPr/>
            <p:nvPr/>
          </p:nvSpPr>
          <p:spPr>
            <a:xfrm>
              <a:off x="6778925" y="3114625"/>
              <a:ext cx="223500" cy="223500"/>
            </a:xfrm>
            <a:prstGeom prst="rect">
              <a:avLst/>
            </a:prstGeom>
            <a:solidFill>
              <a:srgbClr val="666666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8" name="Shape 878"/>
            <p:cNvSpPr/>
            <p:nvPr/>
          </p:nvSpPr>
          <p:spPr>
            <a:xfrm>
              <a:off x="7002425" y="31146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9" name="Shape 879"/>
            <p:cNvSpPr/>
            <p:nvPr/>
          </p:nvSpPr>
          <p:spPr>
            <a:xfrm>
              <a:off x="4767400" y="3338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0" name="Shape 880"/>
            <p:cNvSpPr/>
            <p:nvPr/>
          </p:nvSpPr>
          <p:spPr>
            <a:xfrm>
              <a:off x="4990900" y="33381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1" name="Shape 881"/>
            <p:cNvSpPr/>
            <p:nvPr/>
          </p:nvSpPr>
          <p:spPr>
            <a:xfrm>
              <a:off x="5214400" y="3338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2" name="Shape 882"/>
            <p:cNvSpPr/>
            <p:nvPr/>
          </p:nvSpPr>
          <p:spPr>
            <a:xfrm>
              <a:off x="5437900" y="3338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3" name="Shape 883"/>
            <p:cNvSpPr/>
            <p:nvPr/>
          </p:nvSpPr>
          <p:spPr>
            <a:xfrm>
              <a:off x="5661400" y="3338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4" name="Shape 884"/>
            <p:cNvSpPr/>
            <p:nvPr/>
          </p:nvSpPr>
          <p:spPr>
            <a:xfrm>
              <a:off x="5884900" y="3338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5" name="Shape 885"/>
            <p:cNvSpPr/>
            <p:nvPr/>
          </p:nvSpPr>
          <p:spPr>
            <a:xfrm>
              <a:off x="6108400" y="3338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6" name="Shape 886"/>
            <p:cNvSpPr/>
            <p:nvPr/>
          </p:nvSpPr>
          <p:spPr>
            <a:xfrm>
              <a:off x="6331900" y="3338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7" name="Shape 887"/>
            <p:cNvSpPr/>
            <p:nvPr/>
          </p:nvSpPr>
          <p:spPr>
            <a:xfrm>
              <a:off x="6555400" y="33381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8" name="Shape 888"/>
            <p:cNvSpPr/>
            <p:nvPr/>
          </p:nvSpPr>
          <p:spPr>
            <a:xfrm>
              <a:off x="6778900" y="33381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9" name="Shape 889"/>
            <p:cNvSpPr/>
            <p:nvPr/>
          </p:nvSpPr>
          <p:spPr>
            <a:xfrm>
              <a:off x="7002400" y="3338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0" name="Shape 890"/>
            <p:cNvSpPr/>
            <p:nvPr/>
          </p:nvSpPr>
          <p:spPr>
            <a:xfrm>
              <a:off x="4767400" y="35616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1" name="Shape 891"/>
            <p:cNvSpPr/>
            <p:nvPr/>
          </p:nvSpPr>
          <p:spPr>
            <a:xfrm>
              <a:off x="4990900" y="35616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2" name="Shape 892"/>
            <p:cNvSpPr/>
            <p:nvPr/>
          </p:nvSpPr>
          <p:spPr>
            <a:xfrm>
              <a:off x="5214400" y="3561625"/>
              <a:ext cx="223500" cy="223500"/>
            </a:xfrm>
            <a:prstGeom prst="rect">
              <a:avLst/>
            </a:prstGeom>
            <a:solidFill>
              <a:srgbClr val="CCCCCC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3" name="Shape 893"/>
            <p:cNvSpPr/>
            <p:nvPr/>
          </p:nvSpPr>
          <p:spPr>
            <a:xfrm>
              <a:off x="5437900" y="3561625"/>
              <a:ext cx="223500" cy="223500"/>
            </a:xfrm>
            <a:prstGeom prst="rect">
              <a:avLst/>
            </a:prstGeom>
            <a:solidFill>
              <a:srgbClr val="666666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4" name="Shape 894"/>
            <p:cNvSpPr/>
            <p:nvPr/>
          </p:nvSpPr>
          <p:spPr>
            <a:xfrm>
              <a:off x="5661400" y="3561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5" name="Shape 895"/>
            <p:cNvSpPr/>
            <p:nvPr/>
          </p:nvSpPr>
          <p:spPr>
            <a:xfrm>
              <a:off x="5884900" y="3561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6" name="Shape 896"/>
            <p:cNvSpPr/>
            <p:nvPr/>
          </p:nvSpPr>
          <p:spPr>
            <a:xfrm>
              <a:off x="6108400" y="3561625"/>
              <a:ext cx="223500" cy="223500"/>
            </a:xfrm>
            <a:prstGeom prst="rect">
              <a:avLst/>
            </a:prstGeom>
            <a:solidFill>
              <a:srgbClr val="000000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7" name="Shape 897"/>
            <p:cNvSpPr/>
            <p:nvPr/>
          </p:nvSpPr>
          <p:spPr>
            <a:xfrm>
              <a:off x="6331900" y="3561625"/>
              <a:ext cx="223500" cy="223500"/>
            </a:xfrm>
            <a:prstGeom prst="rect">
              <a:avLst/>
            </a:prstGeom>
            <a:solidFill>
              <a:srgbClr val="666666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8" name="Shape 898"/>
            <p:cNvSpPr/>
            <p:nvPr/>
          </p:nvSpPr>
          <p:spPr>
            <a:xfrm>
              <a:off x="6555400" y="35616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9" name="Shape 899"/>
            <p:cNvSpPr/>
            <p:nvPr/>
          </p:nvSpPr>
          <p:spPr>
            <a:xfrm>
              <a:off x="6778900" y="35616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0" name="Shape 900"/>
            <p:cNvSpPr/>
            <p:nvPr/>
          </p:nvSpPr>
          <p:spPr>
            <a:xfrm>
              <a:off x="7002400" y="35616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1" name="Shape 901"/>
            <p:cNvSpPr/>
            <p:nvPr/>
          </p:nvSpPr>
          <p:spPr>
            <a:xfrm>
              <a:off x="4767400" y="3785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2" name="Shape 902"/>
            <p:cNvSpPr/>
            <p:nvPr/>
          </p:nvSpPr>
          <p:spPr>
            <a:xfrm>
              <a:off x="4990900" y="3785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3" name="Shape 903"/>
            <p:cNvSpPr/>
            <p:nvPr/>
          </p:nvSpPr>
          <p:spPr>
            <a:xfrm>
              <a:off x="5214400" y="3785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4" name="Shape 904"/>
            <p:cNvSpPr/>
            <p:nvPr/>
          </p:nvSpPr>
          <p:spPr>
            <a:xfrm>
              <a:off x="5437900" y="3785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5" name="Shape 905"/>
            <p:cNvSpPr/>
            <p:nvPr/>
          </p:nvSpPr>
          <p:spPr>
            <a:xfrm>
              <a:off x="5661400" y="37851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6" name="Shape 906"/>
            <p:cNvSpPr/>
            <p:nvPr/>
          </p:nvSpPr>
          <p:spPr>
            <a:xfrm>
              <a:off x="5884900" y="37851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7" name="Shape 907"/>
            <p:cNvSpPr/>
            <p:nvPr/>
          </p:nvSpPr>
          <p:spPr>
            <a:xfrm>
              <a:off x="6108400" y="3785125"/>
              <a:ext cx="223500" cy="223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8" name="Shape 908"/>
            <p:cNvSpPr/>
            <p:nvPr/>
          </p:nvSpPr>
          <p:spPr>
            <a:xfrm>
              <a:off x="6331900" y="3785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9" name="Shape 909"/>
            <p:cNvSpPr/>
            <p:nvPr/>
          </p:nvSpPr>
          <p:spPr>
            <a:xfrm>
              <a:off x="6555400" y="3785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10" name="Shape 910"/>
            <p:cNvSpPr/>
            <p:nvPr/>
          </p:nvSpPr>
          <p:spPr>
            <a:xfrm>
              <a:off x="6778900" y="3785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11" name="Shape 911"/>
            <p:cNvSpPr/>
            <p:nvPr/>
          </p:nvSpPr>
          <p:spPr>
            <a:xfrm>
              <a:off x="7002400" y="3785125"/>
              <a:ext cx="223500" cy="2235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Coverage Masks</a:t>
            </a:r>
          </a:p>
        </p:txBody>
      </p:sp>
      <p:sp>
        <p:nvSpPr>
          <p:cNvPr id="917" name="Shape 917"/>
          <p:cNvSpPr txBox="1"/>
          <p:nvPr>
            <p:ph idx="1" type="body"/>
          </p:nvPr>
        </p:nvSpPr>
        <p:spPr>
          <a:xfrm>
            <a:off x="311700" y="1229875"/>
            <a:ext cx="8520599" cy="1098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Standard way: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Turn on a pixel based on how much it’s covered:</a:t>
            </a:r>
          </a:p>
        </p:txBody>
      </p:sp>
      <p:sp>
        <p:nvSpPr>
          <p:cNvPr id="918" name="Shape 918"/>
          <p:cNvSpPr/>
          <p:nvPr/>
        </p:nvSpPr>
        <p:spPr>
          <a:xfrm>
            <a:off x="1906925" y="3061525"/>
            <a:ext cx="784799" cy="7847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9" name="Shape 919"/>
          <p:cNvSpPr/>
          <p:nvPr/>
        </p:nvSpPr>
        <p:spPr>
          <a:xfrm>
            <a:off x="162525" y="2821500"/>
            <a:ext cx="2321999" cy="2321999"/>
          </a:xfrm>
          <a:prstGeom prst="arc">
            <a:avLst>
              <a:gd fmla="val 16200000" name="adj1"/>
              <a:gd fmla="val 1944777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0" name="Shape 920"/>
          <p:cNvSpPr/>
          <p:nvPr/>
        </p:nvSpPr>
        <p:spPr>
          <a:xfrm>
            <a:off x="1122125" y="3061525"/>
            <a:ext cx="784799" cy="7847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1" name="Shape 921"/>
          <p:cNvSpPr/>
          <p:nvPr/>
        </p:nvSpPr>
        <p:spPr>
          <a:xfrm>
            <a:off x="2691725" y="3061525"/>
            <a:ext cx="784799" cy="7847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2" name="Shape 922"/>
          <p:cNvSpPr/>
          <p:nvPr/>
        </p:nvSpPr>
        <p:spPr>
          <a:xfrm>
            <a:off x="5010500" y="3061525"/>
            <a:ext cx="784799" cy="784799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3" name="Shape 923"/>
          <p:cNvSpPr/>
          <p:nvPr/>
        </p:nvSpPr>
        <p:spPr>
          <a:xfrm>
            <a:off x="4225700" y="3061525"/>
            <a:ext cx="784799" cy="784799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4" name="Shape 924"/>
          <p:cNvSpPr/>
          <p:nvPr/>
        </p:nvSpPr>
        <p:spPr>
          <a:xfrm>
            <a:off x="5795300" y="3061525"/>
            <a:ext cx="784799" cy="7847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5" name="Shape 925"/>
          <p:cNvSpPr txBox="1"/>
          <p:nvPr/>
        </p:nvSpPr>
        <p:spPr>
          <a:xfrm>
            <a:off x="1251825" y="4144625"/>
            <a:ext cx="784799" cy="2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Inside</a:t>
            </a:r>
          </a:p>
        </p:txBody>
      </p:sp>
      <p:sp>
        <p:nvSpPr>
          <p:cNvPr id="926" name="Shape 926"/>
          <p:cNvSpPr txBox="1"/>
          <p:nvPr/>
        </p:nvSpPr>
        <p:spPr>
          <a:xfrm>
            <a:off x="2691725" y="4144625"/>
            <a:ext cx="881999" cy="2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Outside</a:t>
            </a:r>
          </a:p>
        </p:txBody>
      </p:sp>
      <p:sp>
        <p:nvSpPr>
          <p:cNvPr id="927" name="Shape 927"/>
          <p:cNvSpPr/>
          <p:nvPr/>
        </p:nvSpPr>
        <p:spPr>
          <a:xfrm>
            <a:off x="3540612" y="3186925"/>
            <a:ext cx="621000" cy="53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Coverage Masks</a:t>
            </a:r>
          </a:p>
        </p:txBody>
      </p:sp>
      <p:sp>
        <p:nvSpPr>
          <p:cNvPr id="933" name="Shape 933"/>
          <p:cNvSpPr txBox="1"/>
          <p:nvPr>
            <p:ph idx="1" type="body"/>
          </p:nvPr>
        </p:nvSpPr>
        <p:spPr>
          <a:xfrm>
            <a:off x="311700" y="1229875"/>
            <a:ext cx="8520599" cy="48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OK, so how do you determine inside?</a:t>
            </a:r>
          </a:p>
        </p:txBody>
      </p:sp>
      <p:pic>
        <p:nvPicPr>
          <p:cNvPr id="934" name="Shape 9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3651" y="1909948"/>
            <a:ext cx="1519048" cy="2107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Shape 9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0474" y="1890123"/>
            <a:ext cx="1726725" cy="214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Coverage Masks</a:t>
            </a:r>
          </a:p>
        </p:txBody>
      </p:sp>
      <p:sp>
        <p:nvSpPr>
          <p:cNvPr id="941" name="Shape 941"/>
          <p:cNvSpPr txBox="1"/>
          <p:nvPr>
            <p:ph idx="1" type="body"/>
          </p:nvPr>
        </p:nvSpPr>
        <p:spPr>
          <a:xfrm>
            <a:off x="311700" y="1229875"/>
            <a:ext cx="8520599" cy="57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Small details like this are pretty common!</a:t>
            </a:r>
          </a:p>
        </p:txBody>
      </p:sp>
      <p:pic>
        <p:nvPicPr>
          <p:cNvPr id="942" name="Shape 9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75" y="2003397"/>
            <a:ext cx="4368525" cy="282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Shape 9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3362" y="1017787"/>
            <a:ext cx="2828925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Shape 944"/>
          <p:cNvSpPr/>
          <p:nvPr/>
        </p:nvSpPr>
        <p:spPr>
          <a:xfrm>
            <a:off x="435800" y="3561725"/>
            <a:ext cx="701399" cy="701399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5" name="Shape 945"/>
          <p:cNvSpPr/>
          <p:nvPr/>
        </p:nvSpPr>
        <p:spPr>
          <a:xfrm>
            <a:off x="7582275" y="923575"/>
            <a:ext cx="1185900" cy="1185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Coverage Masks</a:t>
            </a:r>
          </a:p>
        </p:txBody>
      </p:sp>
      <p:sp>
        <p:nvSpPr>
          <p:cNvPr id="951" name="Shape 951"/>
          <p:cNvSpPr txBox="1"/>
          <p:nvPr>
            <p:ph idx="1" type="body"/>
          </p:nvPr>
        </p:nvSpPr>
        <p:spPr>
          <a:xfrm>
            <a:off x="311700" y="1229875"/>
            <a:ext cx="8520599" cy="33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Traditional CPUs: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Go line by line and walk along edges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GPUs: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Do all pixels at once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Difficult to do without per-pixel edge information</a:t>
            </a:r>
          </a:p>
        </p:txBody>
      </p:sp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Coverage Masks</a:t>
            </a:r>
          </a:p>
        </p:txBody>
      </p:sp>
      <p:pic>
        <p:nvPicPr>
          <p:cNvPr id="957" name="Shape 9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47000"/>
            <a:ext cx="1575000" cy="2341649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Shape 958"/>
          <p:cNvSpPr/>
          <p:nvPr/>
        </p:nvSpPr>
        <p:spPr>
          <a:xfrm>
            <a:off x="2131475" y="1940075"/>
            <a:ext cx="1240199" cy="955500"/>
          </a:xfrm>
          <a:prstGeom prst="rightArrow">
            <a:avLst>
              <a:gd fmla="val 50000" name="adj1"/>
              <a:gd fmla="val 6703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59" name="Shape 9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6450" y="1310400"/>
            <a:ext cx="1575000" cy="2214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Shape 960"/>
          <p:cNvSpPr txBox="1"/>
          <p:nvPr/>
        </p:nvSpPr>
        <p:spPr>
          <a:xfrm>
            <a:off x="3783850" y="3525225"/>
            <a:ext cx="1240199" cy="2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CPU</a:t>
            </a:r>
          </a:p>
        </p:txBody>
      </p:sp>
      <p:sp>
        <p:nvSpPr>
          <p:cNvPr id="961" name="Shape 961"/>
          <p:cNvSpPr/>
          <p:nvPr/>
        </p:nvSpPr>
        <p:spPr>
          <a:xfrm>
            <a:off x="5436225" y="1940075"/>
            <a:ext cx="1240199" cy="955500"/>
          </a:xfrm>
          <a:prstGeom prst="rightArrow">
            <a:avLst>
              <a:gd fmla="val 50000" name="adj1"/>
              <a:gd fmla="val 6703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62" name="Shape 9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1199" y="1229886"/>
            <a:ext cx="1574999" cy="2375842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Shape 963"/>
          <p:cNvSpPr txBox="1"/>
          <p:nvPr/>
        </p:nvSpPr>
        <p:spPr>
          <a:xfrm>
            <a:off x="7088600" y="3525225"/>
            <a:ext cx="1240199" cy="2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GPU</a:t>
            </a:r>
          </a:p>
        </p:txBody>
      </p:sp>
      <p:sp>
        <p:nvSpPr>
          <p:cNvPr id="964" name="Shape 964"/>
          <p:cNvSpPr txBox="1"/>
          <p:nvPr/>
        </p:nvSpPr>
        <p:spPr>
          <a:xfrm>
            <a:off x="344125" y="3748725"/>
            <a:ext cx="8229600" cy="9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600"/>
              </a:spcBef>
              <a:buSzPct val="100000"/>
              <a:buChar char="-"/>
            </a:pPr>
            <a:r>
              <a:rPr lang="en" sz="1800"/>
              <a:t>GPU is good at blending, shading…</a:t>
            </a:r>
          </a:p>
          <a:p>
            <a:pPr indent="-342900" lvl="0" marL="457200" rtl="0">
              <a:spcBef>
                <a:spcPts val="600"/>
              </a:spcBef>
              <a:buSzPct val="100000"/>
              <a:buChar char="-"/>
            </a:pPr>
            <a:r>
              <a:rPr lang="en" sz="1800"/>
              <a:t>CPU is good at determining path coverage...</a:t>
            </a:r>
          </a:p>
        </p:txBody>
      </p:sp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Shape 969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Coverage Masks</a:t>
            </a:r>
          </a:p>
        </p:txBody>
      </p:sp>
      <p:sp>
        <p:nvSpPr>
          <p:cNvPr id="970" name="Shape 970"/>
          <p:cNvSpPr txBox="1"/>
          <p:nvPr>
            <p:ph idx="1" type="body"/>
          </p:nvPr>
        </p:nvSpPr>
        <p:spPr>
          <a:xfrm>
            <a:off x="311700" y="1229875"/>
            <a:ext cx="8520599" cy="469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Generate coverage texture with the CPU!</a:t>
            </a:r>
          </a:p>
        </p:txBody>
      </p:sp>
      <p:pic>
        <p:nvPicPr>
          <p:cNvPr id="971" name="Shape 9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16900"/>
            <a:ext cx="1575000" cy="22148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2" name="Shape 972"/>
          <p:cNvCxnSpPr/>
          <p:nvPr/>
        </p:nvCxnSpPr>
        <p:spPr>
          <a:xfrm flipH="1" rot="10800000">
            <a:off x="564950" y="1922974"/>
            <a:ext cx="2470200" cy="355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73" name="Shape 973"/>
          <p:cNvCxnSpPr/>
          <p:nvPr/>
        </p:nvCxnSpPr>
        <p:spPr>
          <a:xfrm>
            <a:off x="1388325" y="2614225"/>
            <a:ext cx="1758599" cy="50699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974" name="Shape 974"/>
          <p:cNvSpPr txBox="1"/>
          <p:nvPr/>
        </p:nvSpPr>
        <p:spPr>
          <a:xfrm>
            <a:off x="3085875" y="1699375"/>
            <a:ext cx="4198199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Fully opaque: (coverage == 255)</a:t>
            </a:r>
          </a:p>
        </p:txBody>
      </p:sp>
      <p:sp>
        <p:nvSpPr>
          <p:cNvPr id="975" name="Shape 975"/>
          <p:cNvSpPr txBox="1"/>
          <p:nvPr/>
        </p:nvSpPr>
        <p:spPr>
          <a:xfrm>
            <a:off x="3197600" y="2451525"/>
            <a:ext cx="43407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Fully transparent: (coverage == 0)</a:t>
            </a:r>
          </a:p>
        </p:txBody>
      </p:sp>
      <p:sp>
        <p:nvSpPr>
          <p:cNvPr id="976" name="Shape 976"/>
          <p:cNvSpPr/>
          <p:nvPr/>
        </p:nvSpPr>
        <p:spPr>
          <a:xfrm>
            <a:off x="1144375" y="3752725"/>
            <a:ext cx="172799" cy="172799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77" name="Shape 9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5875" y="3024850"/>
            <a:ext cx="1706525" cy="1706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8" name="Shape 978"/>
          <p:cNvCxnSpPr>
            <a:endCxn id="977" idx="1"/>
          </p:cNvCxnSpPr>
          <p:nvPr/>
        </p:nvCxnSpPr>
        <p:spPr>
          <a:xfrm>
            <a:off x="1337475" y="3813612"/>
            <a:ext cx="1748400" cy="64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979" name="Shape 979"/>
          <p:cNvSpPr txBox="1"/>
          <p:nvPr/>
        </p:nvSpPr>
        <p:spPr>
          <a:xfrm>
            <a:off x="4792400" y="3203675"/>
            <a:ext cx="43407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Only edges have intermediate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values.</a:t>
            </a:r>
          </a:p>
        </p:txBody>
      </p:sp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Shape 984"/>
          <p:cNvSpPr txBox="1"/>
          <p:nvPr>
            <p:ph type="title"/>
          </p:nvPr>
        </p:nvSpPr>
        <p:spPr>
          <a:xfrm>
            <a:off x="311700" y="410000"/>
            <a:ext cx="53183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Compressed Coverage Masks</a:t>
            </a:r>
          </a:p>
        </p:txBody>
      </p:sp>
      <p:sp>
        <p:nvSpPr>
          <p:cNvPr id="985" name="Shape 985"/>
          <p:cNvSpPr txBox="1"/>
          <p:nvPr/>
        </p:nvSpPr>
        <p:spPr>
          <a:xfrm>
            <a:off x="457200" y="1200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3000"/>
              <a:t>Can we compress fast enough such that:</a:t>
            </a:r>
          </a:p>
        </p:txBody>
      </p:sp>
      <p:sp>
        <p:nvSpPr>
          <p:cNvPr id="986" name="Shape 986"/>
          <p:cNvSpPr txBox="1"/>
          <p:nvPr/>
        </p:nvSpPr>
        <p:spPr>
          <a:xfrm>
            <a:off x="1449300" y="2194325"/>
            <a:ext cx="7237499" cy="683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(Compression Time) + (Compressed Upload Time)</a:t>
            </a:r>
          </a:p>
        </p:txBody>
      </p:sp>
      <p:sp>
        <p:nvSpPr>
          <p:cNvPr id="987" name="Shape 987"/>
          <p:cNvSpPr txBox="1"/>
          <p:nvPr/>
        </p:nvSpPr>
        <p:spPr>
          <a:xfrm>
            <a:off x="1644450" y="2877425"/>
            <a:ext cx="5855099" cy="43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000000"/>
                </a:solidFill>
              </a:rPr>
              <a:t>is less than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988" name="Shape 988"/>
          <p:cNvSpPr txBox="1"/>
          <p:nvPr/>
        </p:nvSpPr>
        <p:spPr>
          <a:xfrm>
            <a:off x="1644450" y="3537350"/>
            <a:ext cx="5855099" cy="43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(Uncompressed Upload Time)</a:t>
            </a:r>
          </a:p>
        </p:txBody>
      </p:sp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Shape 993"/>
          <p:cNvSpPr txBox="1"/>
          <p:nvPr>
            <p:ph type="title"/>
          </p:nvPr>
        </p:nvSpPr>
        <p:spPr>
          <a:xfrm>
            <a:off x="311700" y="410000"/>
            <a:ext cx="53051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Compressed Coverage Masks</a:t>
            </a:r>
          </a:p>
        </p:txBody>
      </p:sp>
      <p:sp>
        <p:nvSpPr>
          <p:cNvPr id="994" name="Shape 994"/>
          <p:cNvSpPr txBox="1"/>
          <p:nvPr/>
        </p:nvSpPr>
        <p:spPr>
          <a:xfrm>
            <a:off x="1403150" y="1609675"/>
            <a:ext cx="609899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95" name="Shape 9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675" y="1448122"/>
            <a:ext cx="8574048" cy="23324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6" name="Shape 996"/>
          <p:cNvGrpSpPr/>
          <p:nvPr/>
        </p:nvGrpSpPr>
        <p:grpSpPr>
          <a:xfrm>
            <a:off x="4035900" y="1362925"/>
            <a:ext cx="518400" cy="2417650"/>
            <a:chOff x="5082500" y="2307450"/>
            <a:chExt cx="518400" cy="2417650"/>
          </a:xfrm>
        </p:grpSpPr>
        <p:sp>
          <p:nvSpPr>
            <p:cNvPr id="997" name="Shape 997"/>
            <p:cNvSpPr/>
            <p:nvPr/>
          </p:nvSpPr>
          <p:spPr>
            <a:xfrm>
              <a:off x="5082500" y="2409100"/>
              <a:ext cx="518400" cy="23160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98" name="Shape 998"/>
            <p:cNvCxnSpPr/>
            <p:nvPr/>
          </p:nvCxnSpPr>
          <p:spPr>
            <a:xfrm>
              <a:off x="5102850" y="2307450"/>
              <a:ext cx="447300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  <p:grpSp>
        <p:nvGrpSpPr>
          <p:cNvPr id="999" name="Shape 999"/>
          <p:cNvGrpSpPr/>
          <p:nvPr/>
        </p:nvGrpSpPr>
        <p:grpSpPr>
          <a:xfrm>
            <a:off x="7227650" y="1362925"/>
            <a:ext cx="518400" cy="2417650"/>
            <a:chOff x="5082500" y="2307450"/>
            <a:chExt cx="518400" cy="2417650"/>
          </a:xfrm>
        </p:grpSpPr>
        <p:sp>
          <p:nvSpPr>
            <p:cNvPr id="1000" name="Shape 1000"/>
            <p:cNvSpPr/>
            <p:nvPr/>
          </p:nvSpPr>
          <p:spPr>
            <a:xfrm>
              <a:off x="5082500" y="2409100"/>
              <a:ext cx="518400" cy="23160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01" name="Shape 1001"/>
            <p:cNvCxnSpPr/>
            <p:nvPr/>
          </p:nvCxnSpPr>
          <p:spPr>
            <a:xfrm>
              <a:off x="5102850" y="2307450"/>
              <a:ext cx="447300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  <p:sp>
        <p:nvSpPr>
          <p:cNvPr id="1002" name="Shape 1002"/>
          <p:cNvSpPr txBox="1"/>
          <p:nvPr/>
        </p:nvSpPr>
        <p:spPr>
          <a:xfrm>
            <a:off x="311700" y="3962750"/>
            <a:ext cx="8229600" cy="9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600"/>
              </a:spcBef>
              <a:buSzPct val="100000"/>
              <a:buChar char="-"/>
            </a:pPr>
            <a:r>
              <a:rPr lang="en" sz="1800"/>
              <a:t>All black and all white blocks can be precomputed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Results</a:t>
            </a:r>
          </a:p>
        </p:txBody>
      </p:sp>
      <p:sp>
        <p:nvSpPr>
          <p:cNvPr id="1008" name="Shape 1008"/>
          <p:cNvSpPr txBox="1"/>
          <p:nvPr>
            <p:ph idx="1" type="body"/>
          </p:nvPr>
        </p:nvSpPr>
        <p:spPr>
          <a:xfrm>
            <a:off x="311700" y="1229875"/>
            <a:ext cx="8520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We compare rendering speed of these images:</a:t>
            </a:r>
          </a:p>
        </p:txBody>
      </p:sp>
      <p:pic>
        <p:nvPicPr>
          <p:cNvPr id="1009" name="Shape 10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896" y="1799973"/>
            <a:ext cx="900450" cy="85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Shape 10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209" y="3351898"/>
            <a:ext cx="1159365" cy="85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Shape 10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7025" y="3351898"/>
            <a:ext cx="1247000" cy="857396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Shape 1012"/>
          <p:cNvSpPr txBox="1"/>
          <p:nvPr/>
        </p:nvSpPr>
        <p:spPr>
          <a:xfrm>
            <a:off x="4156900" y="4209300"/>
            <a:ext cx="1247099" cy="1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Polygon</a:t>
            </a:r>
          </a:p>
        </p:txBody>
      </p:sp>
      <p:sp>
        <p:nvSpPr>
          <p:cNvPr id="1013" name="Shape 1013"/>
          <p:cNvSpPr txBox="1"/>
          <p:nvPr/>
        </p:nvSpPr>
        <p:spPr>
          <a:xfrm>
            <a:off x="619562" y="2657375"/>
            <a:ext cx="1247099" cy="1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Tiger</a:t>
            </a:r>
          </a:p>
        </p:txBody>
      </p:sp>
      <p:sp>
        <p:nvSpPr>
          <p:cNvPr id="1014" name="Shape 1014"/>
          <p:cNvSpPr txBox="1"/>
          <p:nvPr/>
        </p:nvSpPr>
        <p:spPr>
          <a:xfrm>
            <a:off x="2251337" y="4209300"/>
            <a:ext cx="1247099" cy="1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Dragon</a:t>
            </a:r>
          </a:p>
        </p:txBody>
      </p:sp>
      <p:pic>
        <p:nvPicPr>
          <p:cNvPr id="1015" name="Shape 10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80356" y="1799973"/>
            <a:ext cx="1423012" cy="85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Shape 10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0389" y="1799973"/>
            <a:ext cx="1780138" cy="85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Shape 10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771" y="3351901"/>
            <a:ext cx="1216691" cy="857396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Shape 1018"/>
          <p:cNvSpPr txBox="1"/>
          <p:nvPr/>
        </p:nvSpPr>
        <p:spPr>
          <a:xfrm>
            <a:off x="2168312" y="2657375"/>
            <a:ext cx="1247099" cy="1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Chalkboard</a:t>
            </a:r>
          </a:p>
        </p:txBody>
      </p:sp>
      <p:sp>
        <p:nvSpPr>
          <p:cNvPr id="1019" name="Shape 1019"/>
          <p:cNvSpPr txBox="1"/>
          <p:nvPr/>
        </p:nvSpPr>
        <p:spPr>
          <a:xfrm>
            <a:off x="4156912" y="2657375"/>
            <a:ext cx="1247099" cy="1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Car</a:t>
            </a:r>
          </a:p>
        </p:txBody>
      </p:sp>
      <p:sp>
        <p:nvSpPr>
          <p:cNvPr id="1020" name="Shape 1020"/>
          <p:cNvSpPr txBox="1"/>
          <p:nvPr/>
        </p:nvSpPr>
        <p:spPr>
          <a:xfrm>
            <a:off x="619562" y="4209300"/>
            <a:ext cx="1247099" cy="1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Crown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3562350" y="1829475"/>
            <a:ext cx="2080799" cy="2781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476250" y="1790700"/>
            <a:ext cx="2004299" cy="27813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311700" y="1229875"/>
            <a:ext cx="8520599" cy="437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Most pipelines looks like this:</a:t>
            </a:r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2425" y="2962944"/>
            <a:ext cx="1143199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4767875" y="2906400"/>
            <a:ext cx="875399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Original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1.98MB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3672175" y="3876900"/>
            <a:ext cx="11636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100"/>
              <a:t>960 x 720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1720750" y="1924150"/>
            <a:ext cx="7599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706KB</a:t>
            </a:r>
          </a:p>
        </p:txBody>
      </p:sp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350" y="1980694"/>
            <a:ext cx="1143199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>
            <a:off x="1705450" y="3285950"/>
            <a:ext cx="780300" cy="75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JPEG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124KB</a:t>
            </a:r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50" y="3234656"/>
            <a:ext cx="1143199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564000" y="4171950"/>
            <a:ext cx="18288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Storage</a:t>
            </a:r>
          </a:p>
        </p:txBody>
      </p:sp>
      <p:sp>
        <p:nvSpPr>
          <p:cNvPr id="176" name="Shape 176"/>
          <p:cNvSpPr/>
          <p:nvPr/>
        </p:nvSpPr>
        <p:spPr>
          <a:xfrm>
            <a:off x="3927850" y="2082087"/>
            <a:ext cx="1077300" cy="409199"/>
          </a:xfrm>
          <a:prstGeom prst="roundRect">
            <a:avLst>
              <a:gd fmla="val 50000" name="adj"/>
            </a:avLst>
          </a:prstGeom>
          <a:solidFill>
            <a:srgbClr val="E06666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 txBox="1"/>
          <p:nvPr/>
        </p:nvSpPr>
        <p:spPr>
          <a:xfrm>
            <a:off x="3953326" y="2082087"/>
            <a:ext cx="1026600" cy="40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CODEC</a:t>
            </a:r>
          </a:p>
        </p:txBody>
      </p:sp>
      <p:cxnSp>
        <p:nvCxnSpPr>
          <p:cNvPr id="178" name="Shape 178"/>
          <p:cNvCxnSpPr>
            <a:stCxn id="171" idx="3"/>
            <a:endCxn id="177" idx="1"/>
          </p:cNvCxnSpPr>
          <p:nvPr/>
        </p:nvCxnSpPr>
        <p:spPr>
          <a:xfrm flipH="1" rot="10800000">
            <a:off x="2480650" y="2286700"/>
            <a:ext cx="1472700" cy="122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79" name="Shape 179"/>
          <p:cNvCxnSpPr>
            <a:stCxn id="177" idx="2"/>
          </p:cNvCxnSpPr>
          <p:nvPr/>
        </p:nvCxnSpPr>
        <p:spPr>
          <a:xfrm>
            <a:off x="4466626" y="2491287"/>
            <a:ext cx="0" cy="413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80" name="Shape 180"/>
          <p:cNvSpPr txBox="1"/>
          <p:nvPr/>
        </p:nvSpPr>
        <p:spPr>
          <a:xfrm>
            <a:off x="3738850" y="4109550"/>
            <a:ext cx="15414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CPU RAM</a:t>
            </a:r>
          </a:p>
        </p:txBody>
      </p:sp>
      <p:cxnSp>
        <p:nvCxnSpPr>
          <p:cNvPr id="181" name="Shape 181"/>
          <p:cNvCxnSpPr>
            <a:stCxn id="173" idx="3"/>
            <a:endCxn id="177" idx="1"/>
          </p:cNvCxnSpPr>
          <p:nvPr/>
        </p:nvCxnSpPr>
        <p:spPr>
          <a:xfrm flipH="1" rot="10800000">
            <a:off x="2485750" y="2286649"/>
            <a:ext cx="1467599" cy="1376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Shape 1025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Results: Rasterization Time</a:t>
            </a:r>
          </a:p>
        </p:txBody>
      </p:sp>
      <p:graphicFrame>
        <p:nvGraphicFramePr>
          <p:cNvPr id="1026" name="Shape 1026"/>
          <p:cNvGraphicFramePr/>
          <p:nvPr/>
        </p:nvGraphicFramePr>
        <p:xfrm>
          <a:off x="-12" y="1474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{3969B54F-F026-4BB5-A688-F4BBF4B18B2B}</a:tableStyleId>
              </a:tblPr>
              <a:tblGrid>
                <a:gridCol w="944075"/>
                <a:gridCol w="915250"/>
                <a:gridCol w="1120000"/>
                <a:gridCol w="866200"/>
                <a:gridCol w="993100"/>
                <a:gridCol w="993100"/>
                <a:gridCol w="9931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Image: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Tiger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Chalkboard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Car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Crown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Dragon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Polygon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Mean: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98 ms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371 ms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385 ms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137 ms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96 ms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154 ms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Std Dev: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 ms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 5 ms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 ms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15 ms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7 ms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 ms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027" name="Shape 1027"/>
          <p:cNvSpPr txBox="1"/>
          <p:nvPr/>
        </p:nvSpPr>
        <p:spPr>
          <a:xfrm>
            <a:off x="904687" y="1063375"/>
            <a:ext cx="3384899" cy="410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Uncompressed</a:t>
            </a:r>
          </a:p>
        </p:txBody>
      </p:sp>
      <p:graphicFrame>
        <p:nvGraphicFramePr>
          <p:cNvPr id="1028" name="Shape 1028"/>
          <p:cNvGraphicFramePr/>
          <p:nvPr/>
        </p:nvGraphicFramePr>
        <p:xfrm>
          <a:off x="0" y="3258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{63C12B5E-714A-43BE-BC68-D6C7B2100D46}</a:tableStyleId>
              </a:tblPr>
              <a:tblGrid>
                <a:gridCol w="952400"/>
                <a:gridCol w="980350"/>
                <a:gridCol w="1105625"/>
                <a:gridCol w="855075"/>
                <a:gridCol w="980350"/>
                <a:gridCol w="980350"/>
                <a:gridCol w="9803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Image: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Tiger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Chalkboard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Car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Crown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Dragon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Polygon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Mean: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38761D"/>
                          </a:solidFill>
                        </a:rPr>
                        <a:t>83 ms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38761D"/>
                          </a:solidFill>
                        </a:rPr>
                        <a:t>350 ms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BF9000"/>
                          </a:solidFill>
                        </a:rPr>
                        <a:t>386 ms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38761D"/>
                          </a:solidFill>
                        </a:rPr>
                        <a:t>111 ms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990000"/>
                          </a:solidFill>
                        </a:rPr>
                        <a:t>101 ms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38761D"/>
                          </a:solidFill>
                        </a:rPr>
                        <a:t>137 ms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Std Dev: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 ms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 5 ms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 ms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9 ms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19 ms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7 ms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029" name="Shape 1029"/>
          <p:cNvSpPr txBox="1"/>
          <p:nvPr/>
        </p:nvSpPr>
        <p:spPr>
          <a:xfrm>
            <a:off x="950475" y="2847800"/>
            <a:ext cx="3384899" cy="410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Compressed (ETC2)</a:t>
            </a:r>
          </a:p>
        </p:txBody>
      </p:sp>
      <p:sp>
        <p:nvSpPr>
          <p:cNvPr id="1030" name="Shape 1030"/>
          <p:cNvSpPr txBox="1"/>
          <p:nvPr/>
        </p:nvSpPr>
        <p:spPr>
          <a:xfrm>
            <a:off x="7100425" y="1927500"/>
            <a:ext cx="1675199" cy="68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100 samples taken on 1st generation Moto X</a:t>
            </a:r>
          </a:p>
        </p:txBody>
      </p:sp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Results: Quality</a:t>
            </a:r>
          </a:p>
        </p:txBody>
      </p:sp>
      <p:pic>
        <p:nvPicPr>
          <p:cNvPr id="1036" name="Shape 10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7011" y="2723813"/>
            <a:ext cx="1080231" cy="148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Shape 10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799" y="3357248"/>
            <a:ext cx="773591" cy="113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Shape 10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498" y="1471850"/>
            <a:ext cx="1846820" cy="1691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Shape 10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6626" y="2723813"/>
            <a:ext cx="1269114" cy="148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Shape 10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7101" y="1521876"/>
            <a:ext cx="1488162" cy="1335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Shape 1041"/>
          <p:cNvSpPr txBox="1"/>
          <p:nvPr/>
        </p:nvSpPr>
        <p:spPr>
          <a:xfrm>
            <a:off x="2537825" y="4212925"/>
            <a:ext cx="1846799" cy="392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Uncompressed</a:t>
            </a:r>
          </a:p>
        </p:txBody>
      </p:sp>
      <p:pic>
        <p:nvPicPr>
          <p:cNvPr id="1042" name="Shape 10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73043" y="1518750"/>
            <a:ext cx="1488159" cy="1341439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Shape 1043"/>
          <p:cNvSpPr txBox="1"/>
          <p:nvPr/>
        </p:nvSpPr>
        <p:spPr>
          <a:xfrm>
            <a:off x="4673024" y="4212921"/>
            <a:ext cx="1488300" cy="392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Compressed</a:t>
            </a:r>
          </a:p>
        </p:txBody>
      </p:sp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Shape 1048"/>
          <p:cNvSpPr txBox="1"/>
          <p:nvPr>
            <p:ph type="ctrTitle"/>
          </p:nvPr>
        </p:nvSpPr>
        <p:spPr>
          <a:xfrm>
            <a:off x="598100" y="1775222"/>
            <a:ext cx="8222100" cy="838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GPU Image Compression: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Conclusions</a:t>
            </a:r>
          </a:p>
        </p:txBody>
      </p:sp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Shape 1053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Conclusions</a:t>
            </a:r>
          </a:p>
        </p:txBody>
      </p:sp>
      <p:sp>
        <p:nvSpPr>
          <p:cNvPr id="1054" name="Shape 1054"/>
          <p:cNvSpPr txBox="1"/>
          <p:nvPr/>
        </p:nvSpPr>
        <p:spPr>
          <a:xfrm>
            <a:off x="460150" y="1238875"/>
            <a:ext cx="8436000" cy="348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Images are everywhere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Compressing images is critical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Traditional CPU compression unavailable on GPUs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We’ve shown improved techniques for: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PVRTC                  - BPTC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Coverage Masks</a:t>
            </a:r>
          </a:p>
        </p:txBody>
      </p:sp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Shape 1059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Future Work</a:t>
            </a:r>
          </a:p>
        </p:txBody>
      </p:sp>
      <p:sp>
        <p:nvSpPr>
          <p:cNvPr id="1060" name="Shape 1060"/>
          <p:cNvSpPr/>
          <p:nvPr/>
        </p:nvSpPr>
        <p:spPr>
          <a:xfrm>
            <a:off x="221475" y="1396925"/>
            <a:ext cx="2102700" cy="1527899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1" name="Shape 1061"/>
          <p:cNvSpPr txBox="1"/>
          <p:nvPr/>
        </p:nvSpPr>
        <p:spPr>
          <a:xfrm>
            <a:off x="459375" y="2514578"/>
            <a:ext cx="1703100" cy="35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Hard Disk Storage</a:t>
            </a:r>
          </a:p>
        </p:txBody>
      </p:sp>
      <p:sp>
        <p:nvSpPr>
          <p:cNvPr id="1062" name="Shape 1062"/>
          <p:cNvSpPr txBox="1"/>
          <p:nvPr/>
        </p:nvSpPr>
        <p:spPr>
          <a:xfrm>
            <a:off x="1497675" y="1666769"/>
            <a:ext cx="759900" cy="8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BPTC</a:t>
            </a:r>
          </a:p>
          <a:p>
            <a:pPr lvl="0" rtl="0" algn="ctr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675KB</a:t>
            </a:r>
          </a:p>
        </p:txBody>
      </p:sp>
      <p:pic>
        <p:nvPicPr>
          <p:cNvPr id="1063" name="Shape 10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75" y="1716165"/>
            <a:ext cx="1143199" cy="7490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4" name="Shape 1064"/>
          <p:cNvCxnSpPr/>
          <p:nvPr/>
        </p:nvCxnSpPr>
        <p:spPr>
          <a:xfrm>
            <a:off x="2479125" y="2160875"/>
            <a:ext cx="3705000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grpSp>
        <p:nvGrpSpPr>
          <p:cNvPr id="1065" name="Shape 1065"/>
          <p:cNvGrpSpPr/>
          <p:nvPr/>
        </p:nvGrpSpPr>
        <p:grpSpPr>
          <a:xfrm>
            <a:off x="6364725" y="2090375"/>
            <a:ext cx="2102700" cy="1588500"/>
            <a:chOff x="6422800" y="390125"/>
            <a:chExt cx="2102700" cy="1588500"/>
          </a:xfrm>
        </p:grpSpPr>
        <p:sp>
          <p:nvSpPr>
            <p:cNvPr id="1066" name="Shape 1066"/>
            <p:cNvSpPr/>
            <p:nvPr/>
          </p:nvSpPr>
          <p:spPr>
            <a:xfrm>
              <a:off x="6422800" y="390125"/>
              <a:ext cx="2102700" cy="1588500"/>
            </a:xfrm>
            <a:prstGeom prst="rect">
              <a:avLst/>
            </a:prstGeom>
            <a:solidFill>
              <a:srgbClr val="C9DAF8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67" name="Shape 1067"/>
            <p:cNvSpPr txBox="1"/>
            <p:nvPr/>
          </p:nvSpPr>
          <p:spPr>
            <a:xfrm>
              <a:off x="6622600" y="1536000"/>
              <a:ext cx="1703100" cy="409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/>
                <a:t>GPU Video RAM</a:t>
              </a:r>
            </a:p>
          </p:txBody>
        </p:sp>
        <p:sp>
          <p:nvSpPr>
            <p:cNvPr id="1068" name="Shape 1068"/>
            <p:cNvSpPr txBox="1"/>
            <p:nvPr/>
          </p:nvSpPr>
          <p:spPr>
            <a:xfrm>
              <a:off x="7670900" y="561425"/>
              <a:ext cx="759900" cy="9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rgbClr val="000000"/>
                </a:buClr>
                <a:buSzPct val="78571"/>
                <a:buFont typeface="Arial"/>
                <a:buNone/>
              </a:pPr>
              <a:r>
                <a:rPr lang="en">
                  <a:solidFill>
                    <a:srgbClr val="000000"/>
                  </a:solidFill>
                </a:rPr>
                <a:t>BPTC</a:t>
              </a:r>
            </a:p>
            <a:p>
              <a:pPr lvl="0" rtl="0" algn="ctr">
                <a:spcBef>
                  <a:spcPts val="0"/>
                </a:spcBef>
                <a:buClr>
                  <a:srgbClr val="000000"/>
                </a:buClr>
                <a:buSzPct val="78571"/>
                <a:buFont typeface="Arial"/>
                <a:buNone/>
              </a:pPr>
              <a:r>
                <a:rPr lang="en">
                  <a:solidFill>
                    <a:srgbClr val="000000"/>
                  </a:solidFill>
                </a:rPr>
                <a:t>675KB</a:t>
              </a:r>
            </a:p>
          </p:txBody>
        </p:sp>
        <p:pic>
          <p:nvPicPr>
            <p:cNvPr id="1069" name="Shape 10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17500" y="617969"/>
              <a:ext cx="1143199" cy="85739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70" name="Shape 1070"/>
          <p:cNvCxnSpPr/>
          <p:nvPr/>
        </p:nvCxnSpPr>
        <p:spPr>
          <a:xfrm>
            <a:off x="5422437" y="3138950"/>
            <a:ext cx="794999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grpSp>
        <p:nvGrpSpPr>
          <p:cNvPr id="1071" name="Shape 1071"/>
          <p:cNvGrpSpPr/>
          <p:nvPr/>
        </p:nvGrpSpPr>
        <p:grpSpPr>
          <a:xfrm>
            <a:off x="826275" y="3313747"/>
            <a:ext cx="2102700" cy="1387872"/>
            <a:chOff x="918800" y="3388325"/>
            <a:chExt cx="2102700" cy="1588500"/>
          </a:xfrm>
        </p:grpSpPr>
        <p:sp>
          <p:nvSpPr>
            <p:cNvPr id="1072" name="Shape 1072"/>
            <p:cNvSpPr/>
            <p:nvPr/>
          </p:nvSpPr>
          <p:spPr>
            <a:xfrm>
              <a:off x="918800" y="3388325"/>
              <a:ext cx="2102700" cy="1588500"/>
            </a:xfrm>
            <a:prstGeom prst="rect">
              <a:avLst/>
            </a:prstGeom>
            <a:solidFill>
              <a:srgbClr val="6D9EEB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73" name="Shape 1073"/>
            <p:cNvSpPr txBox="1"/>
            <p:nvPr/>
          </p:nvSpPr>
          <p:spPr>
            <a:xfrm>
              <a:off x="1156700" y="4567500"/>
              <a:ext cx="1703100" cy="409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Network Storage</a:t>
              </a:r>
            </a:p>
          </p:txBody>
        </p:sp>
        <p:sp>
          <p:nvSpPr>
            <p:cNvPr id="1074" name="Shape 1074"/>
            <p:cNvSpPr txBox="1"/>
            <p:nvPr/>
          </p:nvSpPr>
          <p:spPr>
            <a:xfrm>
              <a:off x="2195000" y="3597000"/>
              <a:ext cx="759900" cy="9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rgbClr val="000000"/>
                </a:buClr>
                <a:buSzPct val="78571"/>
                <a:buFont typeface="Arial"/>
                <a:buNone/>
              </a:pPr>
              <a:r>
                <a:rPr lang="en">
                  <a:solidFill>
                    <a:srgbClr val="000000"/>
                  </a:solidFill>
                </a:rPr>
                <a:t>BPTC</a:t>
              </a:r>
            </a:p>
            <a:p>
              <a:pPr lvl="0" rtl="0" algn="ctr">
                <a:spcBef>
                  <a:spcPts val="0"/>
                </a:spcBef>
                <a:buClr>
                  <a:srgbClr val="000000"/>
                </a:buClr>
                <a:buSzPct val="78571"/>
                <a:buFont typeface="Arial"/>
                <a:buNone/>
              </a:pPr>
              <a:r>
                <a:rPr lang="en">
                  <a:solidFill>
                    <a:srgbClr val="000000"/>
                  </a:solidFill>
                </a:rPr>
                <a:t>675KB</a:t>
              </a:r>
            </a:p>
          </p:txBody>
        </p:sp>
        <p:pic>
          <p:nvPicPr>
            <p:cNvPr id="1075" name="Shape 107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41600" y="3653544"/>
              <a:ext cx="1143199" cy="857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6" name="Shape 1076"/>
          <p:cNvSpPr/>
          <p:nvPr/>
        </p:nvSpPr>
        <p:spPr>
          <a:xfrm>
            <a:off x="3172437" y="2550775"/>
            <a:ext cx="2102700" cy="15885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7" name="Shape 1077"/>
          <p:cNvSpPr txBox="1"/>
          <p:nvPr/>
        </p:nvSpPr>
        <p:spPr>
          <a:xfrm>
            <a:off x="4405750" y="2644012"/>
            <a:ext cx="7599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BPTC</a:t>
            </a:r>
          </a:p>
          <a:p>
            <a:pPr lvl="0" rtl="0" algn="ctr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675KB</a:t>
            </a:r>
          </a:p>
        </p:txBody>
      </p:sp>
      <p:pic>
        <p:nvPicPr>
          <p:cNvPr id="1078" name="Shape 10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2350" y="2700556"/>
            <a:ext cx="1143199" cy="857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9" name="Shape 1079"/>
          <p:cNvCxnSpPr/>
          <p:nvPr/>
        </p:nvCxnSpPr>
        <p:spPr>
          <a:xfrm>
            <a:off x="3060150" y="4532625"/>
            <a:ext cx="3911399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0" name="Shape 1080"/>
          <p:cNvCxnSpPr/>
          <p:nvPr/>
        </p:nvCxnSpPr>
        <p:spPr>
          <a:xfrm rot="10800000">
            <a:off x="6971637" y="3798525"/>
            <a:ext cx="0" cy="734099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081" name="Shape 1081"/>
          <p:cNvSpPr txBox="1"/>
          <p:nvPr/>
        </p:nvSpPr>
        <p:spPr>
          <a:xfrm>
            <a:off x="3367450" y="3614512"/>
            <a:ext cx="1703100" cy="40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Streaming LOD</a:t>
            </a:r>
          </a:p>
        </p:txBody>
      </p:sp>
      <p:sp>
        <p:nvSpPr>
          <p:cNvPr id="1082" name="Shape 1082"/>
          <p:cNvSpPr/>
          <p:nvPr/>
        </p:nvSpPr>
        <p:spPr>
          <a:xfrm>
            <a:off x="4906650" y="4285137"/>
            <a:ext cx="643895" cy="494963"/>
          </a:xfrm>
          <a:prstGeom prst="cloud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083" name="Shape 1083"/>
          <p:cNvGrpSpPr/>
          <p:nvPr/>
        </p:nvGrpSpPr>
        <p:grpSpPr>
          <a:xfrm>
            <a:off x="3553500" y="1239250"/>
            <a:ext cx="1581900" cy="552600"/>
            <a:chOff x="3579450" y="1343025"/>
            <a:chExt cx="1581900" cy="552600"/>
          </a:xfrm>
        </p:grpSpPr>
        <p:sp>
          <p:nvSpPr>
            <p:cNvPr id="1084" name="Shape 1084"/>
            <p:cNvSpPr/>
            <p:nvPr/>
          </p:nvSpPr>
          <p:spPr>
            <a:xfrm>
              <a:off x="3579450" y="1343025"/>
              <a:ext cx="1573199" cy="5526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5" name="Shape 1085"/>
            <p:cNvSpPr txBox="1"/>
            <p:nvPr/>
          </p:nvSpPr>
          <p:spPr>
            <a:xfrm>
              <a:off x="3579450" y="1460800"/>
              <a:ext cx="1581900" cy="3206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/>
                <a:t>JPEG: 124 KB </a:t>
              </a:r>
            </a:p>
          </p:txBody>
        </p:sp>
      </p:grp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Shape 1090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Future Work</a:t>
            </a:r>
          </a:p>
        </p:txBody>
      </p:sp>
      <p:cxnSp>
        <p:nvCxnSpPr>
          <p:cNvPr id="1091" name="Shape 1091"/>
          <p:cNvCxnSpPr/>
          <p:nvPr/>
        </p:nvCxnSpPr>
        <p:spPr>
          <a:xfrm>
            <a:off x="1677550" y="4031775"/>
            <a:ext cx="3067200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092" name="Shape 1092"/>
          <p:cNvSpPr/>
          <p:nvPr/>
        </p:nvSpPr>
        <p:spPr>
          <a:xfrm>
            <a:off x="339950" y="1418775"/>
            <a:ext cx="1362300" cy="13773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3" name="Shape 1093"/>
          <p:cNvSpPr txBox="1"/>
          <p:nvPr/>
        </p:nvSpPr>
        <p:spPr>
          <a:xfrm>
            <a:off x="467800" y="2330250"/>
            <a:ext cx="1133100" cy="40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Hard Disk</a:t>
            </a:r>
          </a:p>
        </p:txBody>
      </p:sp>
      <p:sp>
        <p:nvSpPr>
          <p:cNvPr id="1094" name="Shape 1094"/>
          <p:cNvSpPr txBox="1"/>
          <p:nvPr/>
        </p:nvSpPr>
        <p:spPr>
          <a:xfrm>
            <a:off x="3215700" y="1765375"/>
            <a:ext cx="574499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???</a:t>
            </a:r>
          </a:p>
          <a:p>
            <a:pPr lvl="0" rtl="0" algn="ctr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150KB</a:t>
            </a:r>
          </a:p>
        </p:txBody>
      </p:sp>
      <p:pic>
        <p:nvPicPr>
          <p:cNvPr id="1095" name="Shape 10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50" y="1472844"/>
            <a:ext cx="1143199" cy="857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6" name="Shape 1096"/>
          <p:cNvCxnSpPr/>
          <p:nvPr/>
        </p:nvCxnSpPr>
        <p:spPr>
          <a:xfrm>
            <a:off x="1717512" y="1668475"/>
            <a:ext cx="3017700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grpSp>
        <p:nvGrpSpPr>
          <p:cNvPr id="1097" name="Shape 1097"/>
          <p:cNvGrpSpPr/>
          <p:nvPr/>
        </p:nvGrpSpPr>
        <p:grpSpPr>
          <a:xfrm>
            <a:off x="6416625" y="1869850"/>
            <a:ext cx="2102700" cy="1588500"/>
            <a:chOff x="6422800" y="390125"/>
            <a:chExt cx="2102700" cy="1588500"/>
          </a:xfrm>
        </p:grpSpPr>
        <p:sp>
          <p:nvSpPr>
            <p:cNvPr id="1098" name="Shape 1098"/>
            <p:cNvSpPr/>
            <p:nvPr/>
          </p:nvSpPr>
          <p:spPr>
            <a:xfrm>
              <a:off x="6422800" y="390125"/>
              <a:ext cx="2102700" cy="1588500"/>
            </a:xfrm>
            <a:prstGeom prst="rect">
              <a:avLst/>
            </a:prstGeom>
            <a:solidFill>
              <a:srgbClr val="C9DAF8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9" name="Shape 1099"/>
            <p:cNvSpPr txBox="1"/>
            <p:nvPr/>
          </p:nvSpPr>
          <p:spPr>
            <a:xfrm>
              <a:off x="6622600" y="1536000"/>
              <a:ext cx="1703100" cy="409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/>
                <a:t>GPU Video RAM</a:t>
              </a:r>
            </a:p>
          </p:txBody>
        </p:sp>
        <p:sp>
          <p:nvSpPr>
            <p:cNvPr id="1100" name="Shape 1100"/>
            <p:cNvSpPr txBox="1"/>
            <p:nvPr/>
          </p:nvSpPr>
          <p:spPr>
            <a:xfrm>
              <a:off x="7670900" y="561425"/>
              <a:ext cx="759900" cy="9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rgbClr val="000000"/>
                </a:buClr>
                <a:buSzPct val="78571"/>
                <a:buFont typeface="Arial"/>
                <a:buNone/>
              </a:pPr>
              <a:r>
                <a:rPr lang="en">
                  <a:solidFill>
                    <a:srgbClr val="000000"/>
                  </a:solidFill>
                </a:rPr>
                <a:t>BPTC</a:t>
              </a:r>
            </a:p>
            <a:p>
              <a:pPr lvl="0" rtl="0" algn="ctr">
                <a:spcBef>
                  <a:spcPts val="0"/>
                </a:spcBef>
                <a:buClr>
                  <a:srgbClr val="000000"/>
                </a:buClr>
                <a:buSzPct val="78571"/>
                <a:buFont typeface="Arial"/>
                <a:buNone/>
              </a:pPr>
              <a:r>
                <a:rPr lang="en">
                  <a:solidFill>
                    <a:srgbClr val="000000"/>
                  </a:solidFill>
                </a:rPr>
                <a:t>675KB</a:t>
              </a:r>
            </a:p>
          </p:txBody>
        </p:sp>
        <p:pic>
          <p:nvPicPr>
            <p:cNvPr id="1101" name="Shape 110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17500" y="617969"/>
              <a:ext cx="1143199" cy="85739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02" name="Shape 1102"/>
          <p:cNvCxnSpPr/>
          <p:nvPr/>
        </p:nvCxnSpPr>
        <p:spPr>
          <a:xfrm>
            <a:off x="3175037" y="2832800"/>
            <a:ext cx="794999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103" name="Shape 1103"/>
          <p:cNvSpPr/>
          <p:nvPr/>
        </p:nvSpPr>
        <p:spPr>
          <a:xfrm>
            <a:off x="339950" y="2865650"/>
            <a:ext cx="1362300" cy="1284299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4" name="Shape 1104"/>
          <p:cNvSpPr txBox="1"/>
          <p:nvPr/>
        </p:nvSpPr>
        <p:spPr>
          <a:xfrm>
            <a:off x="462750" y="3777075"/>
            <a:ext cx="1143299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Network</a:t>
            </a:r>
          </a:p>
        </p:txBody>
      </p:sp>
      <p:pic>
        <p:nvPicPr>
          <p:cNvPr id="1105" name="Shape 1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50" y="2919669"/>
            <a:ext cx="1143199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Shape 1106"/>
          <p:cNvSpPr/>
          <p:nvPr/>
        </p:nvSpPr>
        <p:spPr>
          <a:xfrm>
            <a:off x="1757500" y="2087600"/>
            <a:ext cx="1362300" cy="14904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07" name="Shape 1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7400" y="2139206"/>
            <a:ext cx="1143199" cy="857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8" name="Shape 1108"/>
          <p:cNvCxnSpPr/>
          <p:nvPr/>
        </p:nvCxnSpPr>
        <p:spPr>
          <a:xfrm rot="10800000">
            <a:off x="4735212" y="3297675"/>
            <a:ext cx="0" cy="734099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109" name="Shape 1109"/>
          <p:cNvSpPr txBox="1"/>
          <p:nvPr/>
        </p:nvSpPr>
        <p:spPr>
          <a:xfrm>
            <a:off x="1837400" y="2996600"/>
            <a:ext cx="1143299" cy="40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Streaming</a:t>
            </a:r>
            <a:br>
              <a:rPr lang="en"/>
            </a:br>
            <a:r>
              <a:rPr lang="en"/>
              <a:t>LOD</a:t>
            </a:r>
          </a:p>
        </p:txBody>
      </p:sp>
      <p:sp>
        <p:nvSpPr>
          <p:cNvPr id="1110" name="Shape 1110"/>
          <p:cNvSpPr/>
          <p:nvPr/>
        </p:nvSpPr>
        <p:spPr>
          <a:xfrm>
            <a:off x="2579600" y="3853262"/>
            <a:ext cx="643895" cy="494963"/>
          </a:xfrm>
          <a:prstGeom prst="cloud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111" name="Shape 1111"/>
          <p:cNvGrpSpPr/>
          <p:nvPr/>
        </p:nvGrpSpPr>
        <p:grpSpPr>
          <a:xfrm>
            <a:off x="4025300" y="2616200"/>
            <a:ext cx="1581900" cy="552600"/>
            <a:chOff x="3579450" y="1343025"/>
            <a:chExt cx="1581900" cy="552600"/>
          </a:xfrm>
        </p:grpSpPr>
        <p:sp>
          <p:nvSpPr>
            <p:cNvPr id="1112" name="Shape 1112"/>
            <p:cNvSpPr/>
            <p:nvPr/>
          </p:nvSpPr>
          <p:spPr>
            <a:xfrm>
              <a:off x="3579450" y="1343025"/>
              <a:ext cx="1573199" cy="5526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13" name="Shape 1113"/>
            <p:cNvSpPr txBox="1"/>
            <p:nvPr/>
          </p:nvSpPr>
          <p:spPr>
            <a:xfrm>
              <a:off x="3579450" y="1460800"/>
              <a:ext cx="1581900" cy="3206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/>
                <a:t>Decompress</a:t>
              </a:r>
            </a:p>
          </p:txBody>
        </p:sp>
      </p:grpSp>
      <p:cxnSp>
        <p:nvCxnSpPr>
          <p:cNvPr id="1114" name="Shape 1114"/>
          <p:cNvCxnSpPr/>
          <p:nvPr/>
        </p:nvCxnSpPr>
        <p:spPr>
          <a:xfrm>
            <a:off x="4735225" y="1668475"/>
            <a:ext cx="0" cy="850199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15" name="Shape 1115"/>
          <p:cNvCxnSpPr/>
          <p:nvPr/>
        </p:nvCxnSpPr>
        <p:spPr>
          <a:xfrm>
            <a:off x="5680112" y="2892500"/>
            <a:ext cx="594300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Shape 1120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Future Work</a:t>
            </a:r>
          </a:p>
        </p:txBody>
      </p:sp>
      <p:pic>
        <p:nvPicPr>
          <p:cNvPr id="1121" name="Shape 1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062" y="2574508"/>
            <a:ext cx="1095529" cy="104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Shape 1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2032" y="1153200"/>
            <a:ext cx="1095529" cy="104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Shape 1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8344" y="1486110"/>
            <a:ext cx="2059955" cy="197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Shape 1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775" y="1435036"/>
            <a:ext cx="2059955" cy="1970494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Shape 1125"/>
          <p:cNvSpPr txBox="1"/>
          <p:nvPr/>
        </p:nvSpPr>
        <p:spPr>
          <a:xfrm>
            <a:off x="0" y="3373081"/>
            <a:ext cx="2317499" cy="34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32050" lIns="132050" rIns="132050" tIns="132050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Original</a:t>
            </a:r>
          </a:p>
        </p:txBody>
      </p:sp>
      <p:sp>
        <p:nvSpPr>
          <p:cNvPr id="1126" name="Shape 1126"/>
          <p:cNvSpPr/>
          <p:nvPr/>
        </p:nvSpPr>
        <p:spPr>
          <a:xfrm>
            <a:off x="2694681" y="2006233"/>
            <a:ext cx="1340100" cy="9302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32050" lIns="132050" rIns="132050" tIns="13205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7" name="Shape 1127"/>
          <p:cNvSpPr txBox="1"/>
          <p:nvPr/>
        </p:nvSpPr>
        <p:spPr>
          <a:xfrm>
            <a:off x="2708362" y="2324728"/>
            <a:ext cx="1101000" cy="293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32050" lIns="132050" rIns="132050" tIns="132050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DXT</a:t>
            </a:r>
          </a:p>
        </p:txBody>
      </p:sp>
      <p:sp>
        <p:nvSpPr>
          <p:cNvPr id="1128" name="Shape 1128"/>
          <p:cNvSpPr txBox="1"/>
          <p:nvPr/>
        </p:nvSpPr>
        <p:spPr>
          <a:xfrm>
            <a:off x="60675" y="4031600"/>
            <a:ext cx="6608099" cy="858599"/>
          </a:xfrm>
          <a:prstGeom prst="rect">
            <a:avLst/>
          </a:prstGeom>
          <a:noFill/>
          <a:ln>
            <a:noFill/>
          </a:ln>
        </p:spPr>
        <p:txBody>
          <a:bodyPr anchorCtr="0" anchor="t" bIns="132050" lIns="132050" rIns="132050" tIns="132050">
            <a:noAutofit/>
          </a:bodyPr>
          <a:lstStyle/>
          <a:p>
            <a:pPr indent="-444500" lvl="0" marL="660400" rtl="0">
              <a:spcBef>
                <a:spcPts val="0"/>
              </a:spcBef>
              <a:buSzPct val="100000"/>
              <a:buChar char="-"/>
            </a:pPr>
            <a:r>
              <a:rPr lang="en" sz="1800"/>
              <a:t>Two low-res images using RGB565</a:t>
            </a:r>
          </a:p>
          <a:p>
            <a:pPr indent="-444500" lvl="0" marL="660400" rtl="0">
              <a:spcBef>
                <a:spcPts val="0"/>
              </a:spcBef>
              <a:buSzPct val="100000"/>
              <a:buChar char="-"/>
            </a:pPr>
            <a:r>
              <a:rPr lang="en" sz="1800"/>
              <a:t>One full-resolution lerp image using 2-bits per pixel</a:t>
            </a:r>
          </a:p>
        </p:txBody>
      </p:sp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Shape 1133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Future Work</a:t>
            </a:r>
          </a:p>
        </p:txBody>
      </p:sp>
      <p:sp>
        <p:nvSpPr>
          <p:cNvPr id="1134" name="Shape 1134"/>
          <p:cNvSpPr/>
          <p:nvPr/>
        </p:nvSpPr>
        <p:spPr>
          <a:xfrm>
            <a:off x="375899" y="3053650"/>
            <a:ext cx="5809499" cy="1509299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32050" lIns="132050" rIns="132050" tIns="13205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5" name="Shape 1135"/>
          <p:cNvSpPr/>
          <p:nvPr/>
        </p:nvSpPr>
        <p:spPr>
          <a:xfrm>
            <a:off x="375900" y="1262500"/>
            <a:ext cx="6449099" cy="1509299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32050" lIns="132050" rIns="132050" tIns="13205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36" name="Shape 1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703" y="1372243"/>
            <a:ext cx="1326942" cy="132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Shape 1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6293" y="1372253"/>
            <a:ext cx="1326942" cy="1326935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Shape 1138"/>
          <p:cNvSpPr txBox="1"/>
          <p:nvPr/>
        </p:nvSpPr>
        <p:spPr>
          <a:xfrm>
            <a:off x="3924625" y="1262500"/>
            <a:ext cx="3005999" cy="1509299"/>
          </a:xfrm>
          <a:prstGeom prst="rect">
            <a:avLst/>
          </a:prstGeom>
          <a:noFill/>
          <a:ln>
            <a:noFill/>
          </a:ln>
        </p:spPr>
        <p:txBody>
          <a:bodyPr anchorCtr="0" anchor="t" bIns="132050" lIns="132050" rIns="132050" tIns="13205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Natural images can be compressed using JPEG-ish</a:t>
            </a:r>
          </a:p>
        </p:txBody>
      </p:sp>
      <p:pic>
        <p:nvPicPr>
          <p:cNvPr id="1139" name="Shape 1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645" y="3144867"/>
            <a:ext cx="1326942" cy="1326935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Shape 1140"/>
          <p:cNvSpPr txBox="1"/>
          <p:nvPr/>
        </p:nvSpPr>
        <p:spPr>
          <a:xfrm>
            <a:off x="2061650" y="3078675"/>
            <a:ext cx="4169999" cy="1509299"/>
          </a:xfrm>
          <a:prstGeom prst="rect">
            <a:avLst/>
          </a:prstGeom>
          <a:noFill/>
          <a:ln>
            <a:noFill/>
          </a:ln>
        </p:spPr>
        <p:txBody>
          <a:bodyPr anchorCtr="0" anchor="t" bIns="132050" lIns="132050" rIns="132050" tIns="13205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Index image can be compressed using predictive coding with residual</a:t>
            </a:r>
          </a:p>
        </p:txBody>
      </p:sp>
      <p:sp>
        <p:nvSpPr>
          <p:cNvPr id="1141" name="Shape 1141"/>
          <p:cNvSpPr txBox="1"/>
          <p:nvPr/>
        </p:nvSpPr>
        <p:spPr>
          <a:xfrm>
            <a:off x="2061650" y="4254300"/>
            <a:ext cx="2789399" cy="217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200"/>
              <a:t>[Wennersten ‘09]</a:t>
            </a:r>
          </a:p>
        </p:txBody>
      </p:sp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Shape 1146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Thank You</a:t>
            </a:r>
          </a:p>
        </p:txBody>
      </p:sp>
      <p:sp>
        <p:nvSpPr>
          <p:cNvPr id="1147" name="Shape 1147"/>
          <p:cNvSpPr txBox="1"/>
          <p:nvPr>
            <p:ph idx="1" type="body"/>
          </p:nvPr>
        </p:nvSpPr>
        <p:spPr>
          <a:xfrm>
            <a:off x="311700" y="1229875"/>
            <a:ext cx="8520599" cy="484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Sponsors: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  <p:pic>
        <p:nvPicPr>
          <p:cNvPr id="1148" name="Shape 1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9906" y="1879421"/>
            <a:ext cx="820227" cy="77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Shape 1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1293" y="1879421"/>
            <a:ext cx="1206010" cy="77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Shape 1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2596" y="1881728"/>
            <a:ext cx="820227" cy="7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Shape 1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8106" y="1881737"/>
            <a:ext cx="2425021" cy="77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Shape 11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0875" y="1714384"/>
            <a:ext cx="1781434" cy="872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Shape 1157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8" name="Shape 1158"/>
          <p:cNvSpPr txBox="1"/>
          <p:nvPr>
            <p:ph idx="1" type="body"/>
          </p:nvPr>
        </p:nvSpPr>
        <p:spPr>
          <a:xfrm>
            <a:off x="311700" y="1229875"/>
            <a:ext cx="8520599" cy="33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6972300" y="1419225"/>
            <a:ext cx="2080799" cy="23808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3562350" y="1829475"/>
            <a:ext cx="2080799" cy="2781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476250" y="1790700"/>
            <a:ext cx="2004299" cy="27813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311700" y="1229875"/>
            <a:ext cx="8520599" cy="437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However, we want to use special purpose hardware!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2425" y="2962944"/>
            <a:ext cx="1143199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4767875" y="2906400"/>
            <a:ext cx="875399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Original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1.98MB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3672175" y="3876900"/>
            <a:ext cx="11636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100"/>
              <a:t>960 x 720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1720750" y="1924150"/>
            <a:ext cx="7599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706KB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350" y="1980694"/>
            <a:ext cx="1143199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1705450" y="3285950"/>
            <a:ext cx="780300" cy="75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JPEG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124KB</a:t>
            </a:r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50" y="3234656"/>
            <a:ext cx="1143199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564000" y="4171950"/>
            <a:ext cx="18288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Storage</a:t>
            </a:r>
          </a:p>
        </p:txBody>
      </p:sp>
      <p:sp>
        <p:nvSpPr>
          <p:cNvPr id="199" name="Shape 199"/>
          <p:cNvSpPr/>
          <p:nvPr/>
        </p:nvSpPr>
        <p:spPr>
          <a:xfrm>
            <a:off x="3927850" y="2082087"/>
            <a:ext cx="1077300" cy="409199"/>
          </a:xfrm>
          <a:prstGeom prst="roundRect">
            <a:avLst>
              <a:gd fmla="val 50000" name="adj"/>
            </a:avLst>
          </a:prstGeom>
          <a:solidFill>
            <a:srgbClr val="E06666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3953326" y="2082087"/>
            <a:ext cx="1026600" cy="40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CODEC</a:t>
            </a:r>
          </a:p>
        </p:txBody>
      </p:sp>
      <p:cxnSp>
        <p:nvCxnSpPr>
          <p:cNvPr id="201" name="Shape 201"/>
          <p:cNvCxnSpPr>
            <a:stCxn id="194" idx="3"/>
            <a:endCxn id="200" idx="1"/>
          </p:cNvCxnSpPr>
          <p:nvPr/>
        </p:nvCxnSpPr>
        <p:spPr>
          <a:xfrm flipH="1" rot="10800000">
            <a:off x="2480650" y="2286700"/>
            <a:ext cx="1472700" cy="122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02" name="Shape 202"/>
          <p:cNvCxnSpPr>
            <a:stCxn id="200" idx="2"/>
          </p:cNvCxnSpPr>
          <p:nvPr/>
        </p:nvCxnSpPr>
        <p:spPr>
          <a:xfrm>
            <a:off x="4466626" y="2491287"/>
            <a:ext cx="0" cy="413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03" name="Shape 203"/>
          <p:cNvSpPr txBox="1"/>
          <p:nvPr/>
        </p:nvSpPr>
        <p:spPr>
          <a:xfrm>
            <a:off x="3738850" y="4109550"/>
            <a:ext cx="15414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CPU RAM</a:t>
            </a:r>
          </a:p>
        </p:txBody>
      </p:sp>
      <p:cxnSp>
        <p:nvCxnSpPr>
          <p:cNvPr id="204" name="Shape 204"/>
          <p:cNvCxnSpPr>
            <a:stCxn id="196" idx="3"/>
            <a:endCxn id="200" idx="1"/>
          </p:cNvCxnSpPr>
          <p:nvPr/>
        </p:nvCxnSpPr>
        <p:spPr>
          <a:xfrm flipH="1" rot="10800000">
            <a:off x="2485750" y="2286649"/>
            <a:ext cx="1467599" cy="1376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05" name="Shape 205"/>
          <p:cNvCxnSpPr>
            <a:endCxn id="206" idx="1"/>
          </p:cNvCxnSpPr>
          <p:nvPr/>
        </p:nvCxnSpPr>
        <p:spPr>
          <a:xfrm flipH="1" rot="10800000">
            <a:off x="5643352" y="1871562"/>
            <a:ext cx="1851599" cy="153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07" name="Shape 207"/>
          <p:cNvSpPr txBox="1"/>
          <p:nvPr/>
        </p:nvSpPr>
        <p:spPr>
          <a:xfrm>
            <a:off x="7499527" y="1666962"/>
            <a:ext cx="1026600" cy="40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CODEC</a:t>
            </a:r>
          </a:p>
        </p:txBody>
      </p:sp>
      <p:sp>
        <p:nvSpPr>
          <p:cNvPr id="208" name="Shape 208"/>
          <p:cNvSpPr/>
          <p:nvPr/>
        </p:nvSpPr>
        <p:spPr>
          <a:xfrm>
            <a:off x="7474050" y="1666962"/>
            <a:ext cx="1077300" cy="409199"/>
          </a:xfrm>
          <a:prstGeom prst="roundRect">
            <a:avLst>
              <a:gd fmla="val 50000" name="adj"/>
            </a:avLst>
          </a:prstGeom>
          <a:solidFill>
            <a:srgbClr val="E06666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 txBox="1"/>
          <p:nvPr/>
        </p:nvSpPr>
        <p:spPr>
          <a:xfrm>
            <a:off x="7148800" y="3370995"/>
            <a:ext cx="1541400" cy="31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GPU RAM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7494952" y="1666962"/>
            <a:ext cx="1026600" cy="40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CODEC?</a:t>
            </a: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1650" y="2409394"/>
            <a:ext cx="1143199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8177700" y="2352850"/>
            <a:ext cx="875399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???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?? KB</a:t>
            </a:r>
          </a:p>
        </p:txBody>
      </p:sp>
      <p:cxnSp>
        <p:nvCxnSpPr>
          <p:cNvPr id="212" name="Shape 212"/>
          <p:cNvCxnSpPr>
            <a:stCxn id="206" idx="2"/>
          </p:cNvCxnSpPr>
          <p:nvPr/>
        </p:nvCxnSpPr>
        <p:spPr>
          <a:xfrm>
            <a:off x="8008252" y="2076162"/>
            <a:ext cx="0" cy="32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13" name="Shape 213"/>
          <p:cNvCxnSpPr>
            <a:stCxn id="200" idx="3"/>
            <a:endCxn id="206" idx="1"/>
          </p:cNvCxnSpPr>
          <p:nvPr/>
        </p:nvCxnSpPr>
        <p:spPr>
          <a:xfrm flipH="1" rot="10800000">
            <a:off x="4979926" y="1871487"/>
            <a:ext cx="2514900" cy="415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Shape 1163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1164" name="Shape 1164"/>
          <p:cNvSpPr txBox="1"/>
          <p:nvPr>
            <p:ph idx="1" type="body"/>
          </p:nvPr>
        </p:nvSpPr>
        <p:spPr>
          <a:xfrm>
            <a:off x="311700" y="1229875"/>
            <a:ext cx="8520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Workflow looks like this:</a:t>
            </a:r>
          </a:p>
        </p:txBody>
      </p:sp>
      <p:pic>
        <p:nvPicPr>
          <p:cNvPr id="1165" name="Shape 1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959900"/>
            <a:ext cx="3200400" cy="208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Shape 1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6900" y="955825"/>
            <a:ext cx="3676650" cy="275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311700" y="410000"/>
            <a:ext cx="5079599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311700" y="1229875"/>
            <a:ext cx="8520599" cy="484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OK, so why not send JPEGs to the GPU?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ctrTitle"/>
          </p:nvPr>
        </p:nvSpPr>
        <p:spPr>
          <a:xfrm>
            <a:off x="598100" y="1775222"/>
            <a:ext cx="8222100" cy="838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Image Compression: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Traditional vs GPU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