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3" r:id="rId2"/>
    <p:sldId id="402" r:id="rId3"/>
    <p:sldId id="393" r:id="rId4"/>
    <p:sldId id="390" r:id="rId5"/>
    <p:sldId id="391" r:id="rId6"/>
    <p:sldId id="401" r:id="rId7"/>
    <p:sldId id="394" r:id="rId8"/>
    <p:sldId id="395" r:id="rId9"/>
    <p:sldId id="382" r:id="rId10"/>
    <p:sldId id="396" r:id="rId11"/>
    <p:sldId id="397" r:id="rId12"/>
    <p:sldId id="399" r:id="rId13"/>
    <p:sldId id="400" r:id="rId14"/>
    <p:sldId id="384" r:id="rId15"/>
    <p:sldId id="389" r:id="rId16"/>
    <p:sldId id="370" r:id="rId17"/>
    <p:sldId id="371" r:id="rId18"/>
    <p:sldId id="372" r:id="rId19"/>
    <p:sldId id="373" r:id="rId20"/>
    <p:sldId id="381" r:id="rId21"/>
    <p:sldId id="403" r:id="rId22"/>
    <p:sldId id="405" r:id="rId23"/>
    <p:sldId id="406" r:id="rId24"/>
    <p:sldId id="407" r:id="rId25"/>
    <p:sldId id="404" r:id="rId26"/>
    <p:sldId id="36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ADA62B-6F5E-42A0-BB04-0A3DBADC552F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52DE77-5CBB-4E31-8002-B39D85888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7F75-E504-42D1-A1C5-4E5549A2D958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EEA1-F233-4C1B-9D32-B96590FE7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B1B66-0AE9-42D4-A0C4-A194A1855C79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2B2B-AD5C-4CEC-8FA0-F23E0ADB2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A569-95F8-43D3-B8A4-FBC12C98E596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9883-1236-4CA7-BF96-7AD55CD31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0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BE25-C8C8-4976-A9B8-9B19AE142A80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A09B-7964-4508-A284-84A53909C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8EC3B-51AD-4D06-8BD4-FA4EFF360804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76F9-4CEC-4707-87FC-7BFB7805A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73C5-D059-4F8F-AB89-77D4B34B349B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C9F3-474D-401C-826E-80E004E8D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3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69D4-D4B2-4309-9F6A-68D0296DE303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5ED7-4F75-4308-8A7B-3AA68382A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6CFD7-79AD-41DA-BEE6-8730542869B4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1A46-522F-480C-89C8-BB94B8650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2879-E136-4453-9AC5-2A21666D3EAB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5C91-D6F5-4480-BA26-D524FB7D7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3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1900-CDF0-4357-B944-AAFD7F7DC3FA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DCC9-7404-4955-B59E-5BF677F121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95D6-2593-40E1-986A-A8FE3524E60F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4C36-787D-4280-A87B-8B56C7599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0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54E843-78F9-4CD7-A30B-1C9058499954}" type="datetimeFigureOut">
              <a:rPr lang="en-US"/>
              <a:pPr>
                <a:defRPr/>
              </a:pPr>
              <a:t>3/3/2014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A2E1F3-DE26-4F41-8061-3319AD0F7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905000"/>
          </a:xfrm>
        </p:spPr>
        <p:txBody>
          <a:bodyPr/>
          <a:lstStyle/>
          <a:p>
            <a:r>
              <a:rPr lang="en-US" b="1" dirty="0"/>
              <a:t>A Flexible Statistical Control Chart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Dispersed Count </a:t>
            </a:r>
            <a:r>
              <a:rPr lang="en-US" b="1" dirty="0" smtClean="0"/>
              <a:t>Data</a:t>
            </a:r>
            <a:endParaRPr lang="en-US" b="1" i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0"/>
            <a:ext cx="91440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smtClean="0"/>
              <a:t>Kimberly F. Sellers, Ph.D.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Department of Mathematics and Statistics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Georgetown University </a:t>
            </a:r>
          </a:p>
        </p:txBody>
      </p:sp>
      <p:pic>
        <p:nvPicPr>
          <p:cNvPr id="2050" name="Picture 2" descr="http://nwav40.georgetown.edu/georgetown-university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257800"/>
            <a:ext cx="1600199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COM-Poisson Distribution Properties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Has exponential family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Ratio between probabilities of consecutive values 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1939"/>
            <a:ext cx="8839200" cy="6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07" y="3785755"/>
            <a:ext cx="5187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2667000" y="1654869"/>
            <a:ext cx="1066800" cy="1066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2999" y="1668507"/>
            <a:ext cx="1872939" cy="1066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37989" y="3429000"/>
            <a:ext cx="876611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" y="3380509"/>
            <a:ext cx="90976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3855"/>
            <a:ext cx="9144000" cy="1143000"/>
          </a:xfrm>
        </p:spPr>
        <p:txBody>
          <a:bodyPr/>
          <a:lstStyle/>
          <a:p>
            <a:r>
              <a:rPr lang="en-US" b="1" dirty="0"/>
              <a:t>COM-Poisson Distribution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27" y="1143000"/>
            <a:ext cx="8792873" cy="2133600"/>
          </a:xfrm>
        </p:spPr>
        <p:txBody>
          <a:bodyPr/>
          <a:lstStyle/>
          <a:p>
            <a:r>
              <a:rPr lang="en-US" dirty="0"/>
              <a:t>Simulation studies demonstrate COM-Poisson </a:t>
            </a:r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Table II assesses </a:t>
            </a:r>
            <a:r>
              <a:rPr lang="en-US" dirty="0"/>
              <a:t>goodness of fit </a:t>
            </a:r>
            <a:r>
              <a:rPr lang="en-US" dirty="0" smtClean="0"/>
              <a:t>on simulated data of size 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smtClean="0"/>
              <a:t>COM-Poisson Probabilistic and Statistical Implications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r>
              <a:rPr lang="en-US" b="1" dirty="0"/>
              <a:t>Distribution theory </a:t>
            </a:r>
            <a:r>
              <a:rPr lang="en-US" dirty="0"/>
              <a:t>(</a:t>
            </a:r>
            <a:r>
              <a:rPr lang="en-US" dirty="0" err="1"/>
              <a:t>Shmueli</a:t>
            </a:r>
            <a:r>
              <a:rPr lang="en-US" dirty="0"/>
              <a:t> et al</a:t>
            </a:r>
            <a:r>
              <a:rPr lang="en-US" dirty="0" smtClean="0"/>
              <a:t>., </a:t>
            </a:r>
            <a:r>
              <a:rPr lang="en-US" dirty="0"/>
              <a:t>2005; Sellers, 2012)</a:t>
            </a:r>
          </a:p>
          <a:p>
            <a:r>
              <a:rPr lang="en-US" b="1" dirty="0" smtClean="0"/>
              <a:t>Regression </a:t>
            </a:r>
            <a:r>
              <a:rPr lang="en-US" b="1" dirty="0"/>
              <a:t>analysis </a:t>
            </a:r>
            <a:r>
              <a:rPr lang="en-US" dirty="0"/>
              <a:t>(Lord et al., 2008; Sellers and </a:t>
            </a:r>
            <a:r>
              <a:rPr lang="en-US" dirty="0" err="1"/>
              <a:t>Shmueli</a:t>
            </a:r>
            <a:r>
              <a:rPr lang="en-US" dirty="0"/>
              <a:t>, </a:t>
            </a:r>
            <a:r>
              <a:rPr lang="en-US" dirty="0" smtClean="0"/>
              <a:t>2010 including </a:t>
            </a:r>
            <a:r>
              <a:rPr lang="en-US" b="1" dirty="0" err="1" smtClean="0"/>
              <a:t>COMPoissonReg</a:t>
            </a:r>
            <a:r>
              <a:rPr lang="en-US" dirty="0" smtClean="0"/>
              <a:t> package in </a:t>
            </a:r>
            <a:r>
              <a:rPr lang="en-US" i="1" dirty="0" smtClean="0"/>
              <a:t>R</a:t>
            </a:r>
            <a:r>
              <a:rPr lang="en-US" dirty="0" smtClean="0"/>
              <a:t>; </a:t>
            </a:r>
            <a:r>
              <a:rPr lang="en-US" dirty="0"/>
              <a:t>Sellers and </a:t>
            </a:r>
            <a:r>
              <a:rPr lang="en-US" dirty="0" err="1"/>
              <a:t>Shmueli</a:t>
            </a:r>
            <a:r>
              <a:rPr lang="en-US" dirty="0"/>
              <a:t>, 2011)</a:t>
            </a:r>
          </a:p>
          <a:p>
            <a:r>
              <a:rPr lang="en-US" b="1" dirty="0" smtClean="0"/>
              <a:t>Multivariate </a:t>
            </a:r>
            <a:r>
              <a:rPr lang="en-US" b="1" dirty="0"/>
              <a:t>data analysis </a:t>
            </a:r>
            <a:r>
              <a:rPr lang="en-US" dirty="0"/>
              <a:t>(Sellers and </a:t>
            </a:r>
            <a:r>
              <a:rPr lang="en-US" dirty="0" err="1"/>
              <a:t>Balakrishnan</a:t>
            </a:r>
            <a:r>
              <a:rPr lang="en-US" dirty="0"/>
              <a:t>, 2012)</a:t>
            </a:r>
          </a:p>
          <a:p>
            <a:r>
              <a:rPr lang="en-US" b="1" dirty="0"/>
              <a:t>Control chart theory </a:t>
            </a:r>
            <a:r>
              <a:rPr lang="en-US" dirty="0"/>
              <a:t>(Sellers, 2011)</a:t>
            </a:r>
          </a:p>
          <a:p>
            <a:r>
              <a:rPr lang="en-US" b="1" dirty="0"/>
              <a:t>Risk analysis </a:t>
            </a:r>
            <a:r>
              <a:rPr lang="en-US" dirty="0"/>
              <a:t>(</a:t>
            </a:r>
            <a:r>
              <a:rPr lang="en-US" dirty="0" err="1"/>
              <a:t>Guikema</a:t>
            </a:r>
            <a:r>
              <a:rPr lang="en-US" dirty="0"/>
              <a:t> and </a:t>
            </a:r>
            <a:r>
              <a:rPr lang="en-US" dirty="0" err="1"/>
              <a:t>Coffelt</a:t>
            </a:r>
            <a:r>
              <a:rPr lang="en-US" dirty="0"/>
              <a:t>, 2008)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COM-Poisson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/>
          <a:lstStyle/>
          <a:p>
            <a:r>
              <a:rPr lang="en-US" b="1" dirty="0" smtClean="0"/>
              <a:t>Linguistics</a:t>
            </a:r>
            <a:r>
              <a:rPr lang="en-US" dirty="0" smtClean="0"/>
              <a:t>: fitting word lengths (</a:t>
            </a:r>
            <a:r>
              <a:rPr lang="en-US" dirty="0" err="1" smtClean="0"/>
              <a:t>Wimmer</a:t>
            </a:r>
            <a:r>
              <a:rPr lang="en-US" dirty="0" smtClean="0"/>
              <a:t> et al., 1994)</a:t>
            </a:r>
          </a:p>
          <a:p>
            <a:r>
              <a:rPr lang="en-US" b="1" dirty="0" smtClean="0"/>
              <a:t>Marketing and </a:t>
            </a:r>
            <a:r>
              <a:rPr lang="en-US" b="1" dirty="0" err="1" smtClean="0"/>
              <a:t>eCommerce</a:t>
            </a:r>
            <a:r>
              <a:rPr lang="en-US" dirty="0" smtClean="0"/>
              <a:t>: modeling online sales (Boatwright et al., 2003; </a:t>
            </a:r>
            <a:r>
              <a:rPr lang="en-US" dirty="0" err="1" smtClean="0"/>
              <a:t>Borle</a:t>
            </a:r>
            <a:r>
              <a:rPr lang="en-US" dirty="0" smtClean="0"/>
              <a:t> et al., 2006); modeling customer behavior (</a:t>
            </a:r>
            <a:r>
              <a:rPr lang="en-US" dirty="0" err="1"/>
              <a:t>Borle</a:t>
            </a:r>
            <a:r>
              <a:rPr lang="en-US" dirty="0"/>
              <a:t> et al., </a:t>
            </a:r>
            <a:r>
              <a:rPr lang="en-US" dirty="0" smtClean="0"/>
              <a:t>2007)</a:t>
            </a:r>
          </a:p>
          <a:p>
            <a:r>
              <a:rPr lang="en-US" b="1" dirty="0" smtClean="0"/>
              <a:t>Transportation</a:t>
            </a:r>
            <a:r>
              <a:rPr lang="en-US" dirty="0" smtClean="0"/>
              <a:t>: modeling number of accidents (Lord et al., 2008)</a:t>
            </a:r>
          </a:p>
          <a:p>
            <a:r>
              <a:rPr lang="en-US" b="1" dirty="0" smtClean="0"/>
              <a:t>Biology</a:t>
            </a:r>
            <a:r>
              <a:rPr lang="en-US" dirty="0" smtClean="0"/>
              <a:t>: </a:t>
            </a:r>
            <a:r>
              <a:rPr lang="en-US" dirty="0" err="1" smtClean="0"/>
              <a:t>Ridout</a:t>
            </a:r>
            <a:r>
              <a:rPr lang="en-US" dirty="0" smtClean="0"/>
              <a:t> et al. (2004)</a:t>
            </a:r>
          </a:p>
          <a:p>
            <a:r>
              <a:rPr lang="en-US" b="1" dirty="0" smtClean="0"/>
              <a:t>Disclosure limitation</a:t>
            </a:r>
            <a:r>
              <a:rPr lang="en-US" dirty="0" smtClean="0"/>
              <a:t>: </a:t>
            </a:r>
            <a:r>
              <a:rPr lang="en-US" dirty="0" err="1" smtClean="0"/>
              <a:t>Kadane</a:t>
            </a:r>
            <a:r>
              <a:rPr lang="en-US" dirty="0" smtClean="0"/>
              <a:t> et al. (2006)</a:t>
            </a:r>
          </a:p>
        </p:txBody>
      </p:sp>
    </p:spTree>
    <p:extLst>
      <p:ext uri="{BB962C8B-B14F-4D97-AF65-F5344CB8AC3E}">
        <p14:creationId xmlns:p14="http://schemas.microsoft.com/office/powerpoint/2010/main" val="7201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281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How do these distributions impact control chart theory development?</a:t>
            </a:r>
            <a:endParaRPr lang="en-US" sz="31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86400"/>
          </a:xfrm>
        </p:spPr>
        <p:txBody>
          <a:bodyPr/>
          <a:lstStyle/>
          <a:p>
            <a:r>
              <a:rPr lang="en-US" sz="3600" dirty="0" err="1" smtClean="0"/>
              <a:t>Shewhart</a:t>
            </a:r>
            <a:r>
              <a:rPr lang="en-US" sz="3600" dirty="0" smtClean="0"/>
              <a:t> </a:t>
            </a:r>
            <a:r>
              <a:rPr lang="en-US" sz="3600" i="1" dirty="0" smtClean="0"/>
              <a:t>c</a:t>
            </a:r>
            <a:r>
              <a:rPr lang="en-US" sz="3600" dirty="0" smtClean="0"/>
              <a:t>- </a:t>
            </a:r>
            <a:r>
              <a:rPr lang="en-US" sz="3600" dirty="0"/>
              <a:t>and </a:t>
            </a:r>
            <a:r>
              <a:rPr lang="en-US" sz="3600" i="1" dirty="0" smtClean="0"/>
              <a:t>u</a:t>
            </a:r>
            <a:r>
              <a:rPr lang="en-US" sz="3600" dirty="0" smtClean="0"/>
              <a:t>-charts’ </a:t>
            </a:r>
            <a:r>
              <a:rPr lang="en-US" sz="3600" dirty="0" err="1" smtClean="0"/>
              <a:t>equi</a:t>
            </a:r>
            <a:r>
              <a:rPr lang="en-US" sz="3600" dirty="0" smtClean="0"/>
              <a:t>-dispersion </a:t>
            </a:r>
            <a:r>
              <a:rPr lang="en-US" sz="3600" dirty="0"/>
              <a:t>assumption </a:t>
            </a:r>
            <a:r>
              <a:rPr lang="en-US" sz="3600" dirty="0" smtClean="0"/>
              <a:t>limiting</a:t>
            </a:r>
          </a:p>
          <a:p>
            <a:pPr lvl="1"/>
            <a:r>
              <a:rPr lang="en-US" dirty="0" smtClean="0"/>
              <a:t>Over-dispersed data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false out-of-control detections when using Poisson limit bounds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Negative binomial chart:  </a:t>
            </a:r>
            <a:r>
              <a:rPr lang="en-US" dirty="0" err="1" smtClean="0"/>
              <a:t>Sheaffer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Leavenworth (1976) </a:t>
            </a:r>
          </a:p>
          <a:p>
            <a:pPr lvl="2"/>
            <a:r>
              <a:rPr lang="en-US" dirty="0" smtClean="0"/>
              <a:t>Geometric control chart: </a:t>
            </a:r>
            <a:r>
              <a:rPr lang="en-US" dirty="0" err="1" smtClean="0"/>
              <a:t>Kaminsky</a:t>
            </a:r>
            <a:r>
              <a:rPr lang="en-US" dirty="0" smtClean="0"/>
              <a:t> et al. (1992)</a:t>
            </a:r>
          </a:p>
          <a:p>
            <a:pPr lvl="2"/>
            <a:endParaRPr lang="en-US" sz="800" dirty="0" smtClean="0"/>
          </a:p>
          <a:p>
            <a:pPr lvl="1"/>
            <a:r>
              <a:rPr lang="en-US" dirty="0" smtClean="0"/>
              <a:t>Under-dispersion: Poisson limit </a:t>
            </a:r>
            <a:r>
              <a:rPr lang="en-US" dirty="0"/>
              <a:t>bounds </a:t>
            </a:r>
            <a:r>
              <a:rPr lang="en-US" dirty="0" smtClean="0"/>
              <a:t>too broad, potential false negatives; out-of-control </a:t>
            </a:r>
            <a:r>
              <a:rPr lang="en-US" dirty="0"/>
              <a:t>states may (for example) require a longer study period to be detected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Generalized Poisson control chart: </a:t>
            </a:r>
            <a:r>
              <a:rPr lang="en-US" dirty="0" err="1" smtClean="0"/>
              <a:t>Famoye</a:t>
            </a:r>
            <a:r>
              <a:rPr lang="en-US" dirty="0" smtClean="0"/>
              <a:t> (2007)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8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 sz="4000" b="1" dirty="0"/>
              <a:t>How do these distributions impact control chart theory development</a:t>
            </a:r>
            <a:r>
              <a:rPr lang="en-US" sz="4000" b="1" dirty="0" smtClean="0"/>
              <a:t>? 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76800"/>
          </a:xfrm>
        </p:spPr>
        <p:txBody>
          <a:bodyPr/>
          <a:lstStyle/>
          <a:p>
            <a:r>
              <a:rPr lang="en-US" dirty="0" smtClean="0"/>
              <a:t>Conway-Maxwell-Poisson </a:t>
            </a:r>
            <a:r>
              <a:rPr lang="en-US" dirty="0"/>
              <a:t>(COM-Poisson) control charts accommodate over- or under-dispersion</a:t>
            </a:r>
          </a:p>
          <a:p>
            <a:r>
              <a:rPr lang="en-US" dirty="0"/>
              <a:t>Generalizes </a:t>
            </a:r>
            <a:r>
              <a:rPr lang="en-US" i="1" dirty="0"/>
              <a:t>c</a:t>
            </a:r>
            <a:r>
              <a:rPr lang="en-US" dirty="0"/>
              <a:t>- and </a:t>
            </a:r>
            <a:r>
              <a:rPr lang="en-US" i="1" dirty="0"/>
              <a:t>u</a:t>
            </a:r>
            <a:r>
              <a:rPr lang="en-US" dirty="0"/>
              <a:t>-charts (derived by Poisson distribution), as well as </a:t>
            </a:r>
            <a:r>
              <a:rPr lang="en-US" i="1" dirty="0"/>
              <a:t>np</a:t>
            </a:r>
            <a:r>
              <a:rPr lang="en-US" dirty="0"/>
              <a:t>- and </a:t>
            </a:r>
            <a:r>
              <a:rPr lang="en-US" i="1" dirty="0"/>
              <a:t>p</a:t>
            </a:r>
            <a:r>
              <a:rPr lang="en-US" dirty="0"/>
              <a:t>-charts (Bernoulli), and </a:t>
            </a:r>
            <a:r>
              <a:rPr lang="en-US" i="1" dirty="0"/>
              <a:t>g</a:t>
            </a:r>
            <a:r>
              <a:rPr lang="en-US" dirty="0"/>
              <a:t>- and </a:t>
            </a:r>
            <a:r>
              <a:rPr lang="en-US" i="1" dirty="0"/>
              <a:t>h</a:t>
            </a:r>
            <a:r>
              <a:rPr lang="en-US" dirty="0"/>
              <a:t>-charts (geometric)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COM-Poisson Control Charts</a:t>
            </a:r>
            <a:br>
              <a:rPr lang="en-US" b="1" dirty="0" smtClean="0"/>
            </a:br>
            <a:r>
              <a:rPr lang="en-US" sz="3100" dirty="0" smtClean="0"/>
              <a:t>(Sellers, 2011)</a:t>
            </a:r>
            <a:endParaRPr lang="en-US" sz="3100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52400" y="1371601"/>
            <a:ext cx="8839200" cy="2514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Control chart development uses shifted COM-Poisson distribution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Computations and point estimation determined using </a:t>
            </a:r>
            <a:r>
              <a:rPr lang="en-US" sz="2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compoisson</a:t>
            </a:r>
            <a:r>
              <a:rPr lang="en-US" dirty="0"/>
              <a:t> and </a:t>
            </a:r>
            <a:r>
              <a:rPr lang="en-US" sz="2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COMPoissonReg</a:t>
            </a:r>
            <a:r>
              <a:rPr lang="en-US" dirty="0"/>
              <a:t> in </a:t>
            </a:r>
            <a:r>
              <a:rPr lang="en-US" i="1" dirty="0" smtClean="0"/>
              <a:t>R</a:t>
            </a:r>
            <a:endParaRPr lang="en-US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022725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4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497012"/>
          </a:xfrm>
        </p:spPr>
        <p:txBody>
          <a:bodyPr/>
          <a:lstStyle/>
          <a:p>
            <a:r>
              <a:rPr lang="en-US" b="1" dirty="0" smtClean="0"/>
              <a:t>g-chart Comparison Example</a:t>
            </a:r>
            <a:br>
              <a:rPr lang="en-US" b="1" dirty="0" smtClean="0"/>
            </a:br>
            <a:r>
              <a:rPr lang="en-US" b="1" dirty="0" smtClean="0"/>
              <a:t>(overdispersion)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7127"/>
            <a:ext cx="4129088" cy="36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76925"/>
            <a:ext cx="7696200" cy="15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26252"/>
            <a:ext cx="44767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p-chart Parity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[(Extreme) underdispersion]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691939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/>
          <a:lstStyle/>
          <a:p>
            <a:r>
              <a:rPr lang="en-US" b="1" dirty="0" smtClean="0"/>
              <a:t>To c or not to c?  (chart, that is)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305300" cy="374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258087" cy="374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5638800"/>
            <a:ext cx="85725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Moral: Use </a:t>
            </a:r>
            <a:r>
              <a:rPr lang="en-US" dirty="0"/>
              <a:t>historical in-control data to determine the control limits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r>
              <a:rPr lang="en-US" dirty="0" smtClean="0"/>
              <a:t>Background distributions and properties</a:t>
            </a:r>
          </a:p>
          <a:p>
            <a:pPr lvl="1"/>
            <a:r>
              <a:rPr lang="en-US" dirty="0" smtClean="0"/>
              <a:t>Poisson distribution</a:t>
            </a:r>
          </a:p>
          <a:p>
            <a:pPr lvl="1"/>
            <a:r>
              <a:rPr lang="en-US" dirty="0" smtClean="0"/>
              <a:t>Alternative distributions</a:t>
            </a:r>
          </a:p>
          <a:p>
            <a:pPr lvl="1"/>
            <a:r>
              <a:rPr lang="en-US" dirty="0" smtClean="0"/>
              <a:t>Conway-Maxwell-Poisson distribution</a:t>
            </a:r>
          </a:p>
          <a:p>
            <a:r>
              <a:rPr lang="en-US" dirty="0" smtClean="0"/>
              <a:t>Control chart for count data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962891"/>
          </a:xfrm>
        </p:spPr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1" y="1066800"/>
            <a:ext cx="8686800" cy="5638800"/>
          </a:xfrm>
        </p:spPr>
        <p:txBody>
          <a:bodyPr/>
          <a:lstStyle/>
          <a:p>
            <a:r>
              <a:rPr lang="en-US" dirty="0" smtClean="0"/>
              <a:t>Flexible method encompassing classical control charts</a:t>
            </a:r>
          </a:p>
          <a:p>
            <a:r>
              <a:rPr lang="en-US" dirty="0"/>
              <a:t>A</a:t>
            </a:r>
            <a:r>
              <a:rPr lang="en-US" dirty="0" smtClean="0"/>
              <a:t>mount </a:t>
            </a:r>
            <a:r>
              <a:rPr lang="en-US" dirty="0"/>
              <a:t>of dispersion influences </a:t>
            </a:r>
            <a:r>
              <a:rPr lang="en-US" dirty="0" smtClean="0"/>
              <a:t>bound size</a:t>
            </a:r>
          </a:p>
          <a:p>
            <a:r>
              <a:rPr lang="en-US" dirty="0" smtClean="0"/>
              <a:t>Limits shown here based </a:t>
            </a:r>
            <a:r>
              <a:rPr lang="en-US" dirty="0"/>
              <a:t>on </a:t>
            </a:r>
            <a:r>
              <a:rPr lang="en-US" dirty="0" smtClean="0"/>
              <a:t>3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rule</a:t>
            </a:r>
            <a:endParaRPr lang="en-US" dirty="0"/>
          </a:p>
          <a:p>
            <a:pPr lvl="1"/>
            <a:r>
              <a:rPr lang="en-US" dirty="0" err="1"/>
              <a:t>Saghir</a:t>
            </a:r>
            <a:r>
              <a:rPr lang="en-US" dirty="0"/>
              <a:t> </a:t>
            </a:r>
            <a:r>
              <a:rPr lang="en-US" dirty="0" smtClean="0"/>
              <a:t>et al. </a:t>
            </a:r>
            <a:r>
              <a:rPr lang="en-US" dirty="0"/>
              <a:t>(2012</a:t>
            </a:r>
            <a:r>
              <a:rPr lang="en-US" dirty="0" smtClean="0"/>
              <a:t>) took my advice! They consider probability limits of the </a:t>
            </a:r>
            <a:r>
              <a:rPr lang="en-US" dirty="0"/>
              <a:t>following form and study its impact :</a:t>
            </a:r>
          </a:p>
          <a:p>
            <a:endParaRPr lang="en-US" dirty="0" smtClean="0"/>
          </a:p>
          <a:p>
            <a:endParaRPr lang="en-US" sz="4400" dirty="0"/>
          </a:p>
          <a:p>
            <a:r>
              <a:rPr lang="en-US" i="1" dirty="0" smtClean="0"/>
              <a:t>R</a:t>
            </a:r>
            <a:r>
              <a:rPr lang="en-US" dirty="0" smtClean="0"/>
              <a:t> package in progress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746502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9545" y="0"/>
                <a:ext cx="8229600" cy="1143000"/>
              </a:xfrm>
            </p:spPr>
            <p:txBody>
              <a:bodyPr/>
              <a:lstStyle/>
              <a:p>
                <a:r>
                  <a:rPr lang="en-US" b="1" dirty="0" smtClean="0"/>
                  <a:t>Discussion: Required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limit</a:t>
                </a: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545" y="0"/>
                <a:ext cx="8229600" cy="1143000"/>
              </a:xfr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836" y="1295400"/>
                <a:ext cx="8866909" cy="3505200"/>
              </a:xfrm>
            </p:spPr>
            <p:txBody>
              <a:bodyPr/>
              <a:lstStyle/>
              <a:p>
                <a:r>
                  <a:rPr lang="en-US" dirty="0" smtClean="0"/>
                  <a:t>Table II from </a:t>
                </a:r>
                <a:r>
                  <a:rPr lang="en-US" dirty="0" err="1"/>
                  <a:t>Saghir</a:t>
                </a:r>
                <a:r>
                  <a:rPr lang="en-US" dirty="0"/>
                  <a:t> et al. (2012</a:t>
                </a:r>
                <a:r>
                  <a:rPr lang="en-US" dirty="0" smtClean="0"/>
                  <a:t>) shows how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changes with increased sample size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), and increased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𝜈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decreases with increased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/>
                  <a:t>, or sample size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836" y="1295400"/>
                <a:ext cx="8866909" cy="3505200"/>
              </a:xfrm>
              <a:blipFill rotWithShape="1">
                <a:blip r:embed="rId3"/>
                <a:stretch>
                  <a:fillRect l="-1512" t="-2087" r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4038600"/>
            <a:ext cx="8991600" cy="172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41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Discussion: Limit Comparisons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67975" cy="396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2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Discussion: Power Curve Comparisons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1990"/>
            <a:ext cx="2817783" cy="28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88" y="1154647"/>
            <a:ext cx="2819399" cy="281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5" y="2206332"/>
            <a:ext cx="1085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6332"/>
            <a:ext cx="1085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93" y="3975277"/>
            <a:ext cx="2791690" cy="288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38711"/>
            <a:ext cx="11620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15" y="3952289"/>
            <a:ext cx="2819399" cy="28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5" y="4900611"/>
            <a:ext cx="11525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3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4000" b="1" dirty="0"/>
              <a:t>Discussion: Power Curve </a:t>
            </a:r>
            <a:r>
              <a:rPr lang="en-US" sz="4000" b="1" dirty="0" smtClean="0"/>
              <a:t>Comparisons</a:t>
            </a:r>
            <a:br>
              <a:rPr lang="en-US" sz="4000" b="1" dirty="0" smtClean="0"/>
            </a:br>
            <a:r>
              <a:rPr lang="en-US" sz="2400" b="1" dirty="0" smtClean="0"/>
              <a:t>(cont.)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91" y="1295400"/>
            <a:ext cx="2622916" cy="268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98568"/>
            <a:ext cx="1076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1"/>
            <a:ext cx="2650065" cy="272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27143"/>
            <a:ext cx="10668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2643698" cy="26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49870"/>
            <a:ext cx="1143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88982"/>
            <a:ext cx="267176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5201379"/>
            <a:ext cx="11525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1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Discussion: </a:t>
            </a:r>
            <a:r>
              <a:rPr lang="en-US" b="1" dirty="0"/>
              <a:t>To c or not to c? </a:t>
            </a:r>
            <a:r>
              <a:rPr lang="en-US" b="1" dirty="0" smtClean="0"/>
              <a:t>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1143000"/>
            <a:ext cx="8547791" cy="548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Selected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94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Consul PC (1989) </a:t>
            </a:r>
            <a:r>
              <a:rPr lang="en-US" sz="2100" i="1" dirty="0" smtClean="0"/>
              <a:t>Generalized Poisson Distributions: Properties and Applications</a:t>
            </a:r>
            <a:r>
              <a:rPr lang="en-US" sz="2100" dirty="0" smtClean="0"/>
              <a:t>,  Marcel Dekker Inc.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Conway RW, Maxwell WL (1961) A queueing model with state dependent service rate, </a:t>
            </a:r>
            <a:r>
              <a:rPr lang="en-US" sz="2100" i="1" dirty="0" smtClean="0"/>
              <a:t>The Journal of Industrial Engineering</a:t>
            </a:r>
            <a:r>
              <a:rPr lang="en-US" sz="2100" dirty="0" smtClean="0"/>
              <a:t>, 12(2):132-136.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Famoye F </a:t>
            </a:r>
            <a:r>
              <a:rPr lang="en-US" sz="2100" dirty="0"/>
              <a:t>(</a:t>
            </a:r>
            <a:r>
              <a:rPr lang="en-US" sz="2100" dirty="0" smtClean="0"/>
              <a:t>1994) Statistical control charts for shifted Generalized Poisson distribution. </a:t>
            </a:r>
            <a:r>
              <a:rPr lang="en-US" sz="2100" i="1" dirty="0" smtClean="0"/>
              <a:t>Journal of the Italian Statistical Society</a:t>
            </a:r>
            <a:r>
              <a:rPr lang="en-US" sz="2100" dirty="0" smtClean="0"/>
              <a:t>, 3:339-354.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/>
              <a:t>Kaminsky FC, Benneyan JC, Davis RD, Burke </a:t>
            </a:r>
            <a:r>
              <a:rPr lang="en-US" sz="2100" dirty="0" smtClean="0"/>
              <a:t>RJ (</a:t>
            </a:r>
            <a:r>
              <a:rPr lang="en-US" sz="2100" dirty="0"/>
              <a:t>1992</a:t>
            </a:r>
            <a:r>
              <a:rPr lang="en-US" sz="2100" dirty="0" smtClean="0"/>
              <a:t>). </a:t>
            </a:r>
            <a:r>
              <a:rPr lang="en-US" sz="2100" dirty="0"/>
              <a:t>Statistical control charts based on a geometric distribution. </a:t>
            </a:r>
            <a:r>
              <a:rPr lang="en-US" sz="2100" i="1" dirty="0" smtClean="0"/>
              <a:t>Journal </a:t>
            </a:r>
            <a:r>
              <a:rPr lang="en-US" sz="2100" i="1" dirty="0"/>
              <a:t>of Quality </a:t>
            </a:r>
            <a:r>
              <a:rPr lang="en-US" sz="2100" i="1" dirty="0" smtClean="0"/>
              <a:t>Technology</a:t>
            </a:r>
            <a:r>
              <a:rPr lang="en-US" sz="2100" dirty="0" smtClean="0"/>
              <a:t>, 24(2</a:t>
            </a:r>
            <a:r>
              <a:rPr lang="en-US" sz="2100" dirty="0"/>
              <a:t>):63-69</a:t>
            </a:r>
            <a:r>
              <a:rPr lang="en-US" sz="21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err="1"/>
              <a:t>Saghir</a:t>
            </a:r>
            <a:r>
              <a:rPr lang="en-US" sz="2100" dirty="0"/>
              <a:t> A, Lin Z, </a:t>
            </a:r>
            <a:r>
              <a:rPr lang="en-US" sz="2100" dirty="0" err="1"/>
              <a:t>Abbasi</a:t>
            </a:r>
            <a:r>
              <a:rPr lang="en-US" sz="2100" dirty="0"/>
              <a:t> SA, Ahmad S (2012) The Use of Probability Limits of COM-Poisson Charts and their Applications, </a:t>
            </a:r>
            <a:r>
              <a:rPr lang="en-US" sz="2100" i="1" dirty="0"/>
              <a:t>Quality and Reliability Engineering International</a:t>
            </a:r>
            <a:r>
              <a:rPr lang="en-US" sz="2100" dirty="0"/>
              <a:t>, </a:t>
            </a:r>
            <a:r>
              <a:rPr lang="en-US" sz="2100" dirty="0" err="1"/>
              <a:t>doi</a:t>
            </a:r>
            <a:r>
              <a:rPr lang="en-US" sz="2100" dirty="0"/>
              <a:t>: </a:t>
            </a:r>
            <a:r>
              <a:rPr lang="en-US" sz="2100" dirty="0" smtClean="0"/>
              <a:t>10.1002/qre.1426</a:t>
            </a:r>
          </a:p>
          <a:p>
            <a:pPr lvl="0"/>
            <a:r>
              <a:rPr lang="en-US" sz="2100" b="1" dirty="0" smtClean="0"/>
              <a:t>Sellers </a:t>
            </a:r>
            <a:r>
              <a:rPr lang="en-US" sz="2100" b="1" dirty="0"/>
              <a:t>KF</a:t>
            </a:r>
            <a:r>
              <a:rPr lang="en-US" sz="2100" dirty="0"/>
              <a:t> (2011) A generalized statistical control chart for over- or under-dispersed data, </a:t>
            </a:r>
            <a:r>
              <a:rPr lang="en-US" sz="2100" i="1" dirty="0"/>
              <a:t>Quality Reliability Engineering International, </a:t>
            </a:r>
            <a:r>
              <a:rPr lang="en-US" sz="2100" dirty="0"/>
              <a:t>28 (1), 59-65</a:t>
            </a:r>
            <a:r>
              <a:rPr lang="en-US" sz="21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Shmueli G, Minka TP, Kadane JB, Borle S, Boatwright P </a:t>
            </a:r>
            <a:r>
              <a:rPr lang="en-US" sz="2100" dirty="0"/>
              <a:t>(2005). A useful distribution for fitting discrete data: revival of the Conway-Maxwell-Poisson distribution. </a:t>
            </a:r>
            <a:r>
              <a:rPr lang="en-US" sz="2100" i="1" dirty="0"/>
              <a:t>Applied Statistics</a:t>
            </a:r>
            <a:r>
              <a:rPr lang="en-US" sz="2100" dirty="0"/>
              <a:t>, 54:127-142</a:t>
            </a:r>
            <a:r>
              <a:rPr lang="en-US" sz="2100" dirty="0" smtClean="0"/>
              <a:t>.</a:t>
            </a:r>
            <a:endParaRPr lang="fr-F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3" y="3488531"/>
            <a:ext cx="4312357" cy="334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172" y="0"/>
            <a:ext cx="9144000" cy="1143000"/>
          </a:xfrm>
        </p:spPr>
        <p:txBody>
          <a:bodyPr/>
          <a:lstStyle/>
          <a:p>
            <a:r>
              <a:rPr lang="en-US" b="1" dirty="0" smtClean="0"/>
              <a:t>The Poisson Distribution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229600" cy="5257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~</m:t>
                    </m:r>
                  </m:oMath>
                </a14:m>
                <a:r>
                  <a:rPr lang="en-US" dirty="0" smtClean="0"/>
                  <a:t>Poisson(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), has probability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e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=0,1,2,….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229600" cy="5257800"/>
              </a:xfrm>
              <a:blipFill rotWithShape="1">
                <a:blip r:embed="rId3"/>
                <a:stretch>
                  <a:fillRect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75292" y="3733800"/>
                <a:ext cx="361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92" y="3733800"/>
                <a:ext cx="36176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5292" y="4048948"/>
                <a:ext cx="361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92" y="4048948"/>
                <a:ext cx="36176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75291" y="4382615"/>
                <a:ext cx="361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291" y="4382615"/>
                <a:ext cx="36176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7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Motivation: Poisson Distribution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486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GOF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Var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E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</a:t>
                </a:r>
                <a:r>
                  <a:rPr lang="en-US" dirty="0" err="1" smtClean="0"/>
                  <a:t>equidispersion</a:t>
                </a:r>
                <a:r>
                  <a:rPr lang="en-US" dirty="0" smtClean="0"/>
                  <a:t> assumption</a:t>
                </a:r>
              </a:p>
              <a:p>
                <a:pPr lvl="1"/>
                <a:r>
                  <a:rPr lang="en-US" dirty="0" smtClean="0"/>
                  <a:t>Assumption oftentimes does not hold with real data</a:t>
                </a:r>
              </a:p>
              <a:p>
                <a:pPr lvl="1"/>
                <a:r>
                  <a:rPr lang="en-US" dirty="0" smtClean="0"/>
                  <a:t>Implications affect numerous applications involving count data!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486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45963"/>
              </p:ext>
            </p:extLst>
          </p:nvPr>
        </p:nvGraphicFramePr>
        <p:xfrm>
          <a:off x="1676400" y="4191000"/>
          <a:ext cx="67818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3339"/>
                <a:gridCol w="3228461"/>
              </a:tblGrid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Regression analysis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Quality control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Risk analysis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Stochastic processes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Multivariate data analysis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Time series analysis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953000" y="4267200"/>
            <a:ext cx="2438400" cy="838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/>
              <a:t>Alternative I: </a:t>
            </a:r>
            <a:br>
              <a:rPr lang="en-US" b="1" dirty="0" smtClean="0"/>
            </a:br>
            <a:r>
              <a:rPr lang="en-US" b="1" dirty="0" smtClean="0"/>
              <a:t>Negative Binomial Distribution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524000"/>
                <a:ext cx="8991600" cy="5105400"/>
              </a:xfrm>
            </p:spPr>
            <p:txBody>
              <a:bodyPr/>
              <a:lstStyle/>
              <a:p>
                <a:r>
                  <a:rPr lang="en-US" dirty="0" smtClean="0"/>
                  <a:t>pmf</a:t>
                </a:r>
                <a:r>
                  <a:rPr lang="en-US" dirty="0"/>
                  <a:t> for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:r>
                  <a:rPr lang="en-US" i="1" dirty="0"/>
                  <a:t>Y ~ </a:t>
                </a:r>
                <a:r>
                  <a:rPr lang="en-US" dirty="0"/>
                  <a:t>NB(</a:t>
                </a:r>
                <a:r>
                  <a:rPr lang="en-US" i="1" dirty="0" err="1"/>
                  <a:t>r,p</a:t>
                </a:r>
                <a:r>
                  <a:rPr lang="en-US" dirty="0"/>
                  <a:t>):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𝑌</m:t>
                          </m:r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=0,1,2,…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Mixing </a:t>
                </a:r>
                <a:r>
                  <a:rPr lang="en-US" sz="2800" dirty="0"/>
                  <a:t>Poisson(</a:t>
                </a:r>
                <a:r>
                  <a:rPr lang="en-US" sz="2800" dirty="0">
                    <a:latin typeface="Symbol" pitchFamily="18" charset="2"/>
                  </a:rPr>
                  <a:t>l</a:t>
                </a:r>
                <a:r>
                  <a:rPr lang="en-US" sz="2800" dirty="0"/>
                  <a:t>) with gamma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 smtClean="0"/>
                  <a:t>NegBin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𝑟</m:t>
                        </m:r>
                        <m:r>
                          <a:rPr lang="en-US" sz="2800" i="1" dirty="0">
                            <a:latin typeface="Cambria Math"/>
                          </a:rPr>
                          <m:t>,</m:t>
                        </m:r>
                        <m:r>
                          <a:rPr lang="en-US" sz="2800" i="1" dirty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800" dirty="0"/>
                  <a:t> marginal distribution</a:t>
                </a:r>
              </a:p>
              <a:p>
                <a:r>
                  <a:rPr lang="en-US" sz="2800" dirty="0"/>
                  <a:t>Popular choice for modeling </a:t>
                </a:r>
                <a:r>
                  <a:rPr lang="en-US" sz="2800" dirty="0" err="1"/>
                  <a:t>overdispersion</a:t>
                </a:r>
                <a:r>
                  <a:rPr lang="en-US" sz="2800" dirty="0"/>
                  <a:t> in various statistical methods</a:t>
                </a:r>
                <a:endParaRPr lang="en-US" sz="2800" dirty="0" smtClean="0"/>
              </a:p>
              <a:p>
                <a:r>
                  <a:rPr lang="en-US" sz="2800" dirty="0" smtClean="0"/>
                  <a:t>Well </a:t>
                </a:r>
                <a:r>
                  <a:rPr lang="en-US" sz="2800" dirty="0"/>
                  <a:t>studied with statistical computational ability in many </a:t>
                </a:r>
                <a:r>
                  <a:rPr lang="en-US" sz="2800" dirty="0" err="1"/>
                  <a:t>softwares</a:t>
                </a:r>
                <a:r>
                  <a:rPr lang="en-US" sz="2800" dirty="0"/>
                  <a:t> (e.g. SAS, R, etc.)</a:t>
                </a:r>
              </a:p>
              <a:p>
                <a:r>
                  <a:rPr lang="en-US" sz="2800" dirty="0" smtClean="0"/>
                  <a:t>Handles </a:t>
                </a:r>
                <a:r>
                  <a:rPr lang="en-US" sz="2800" dirty="0" err="1" smtClean="0"/>
                  <a:t>overdispersion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524000"/>
                <a:ext cx="8991600" cy="5105400"/>
              </a:xfrm>
              <a:blipFill rotWithShape="1">
                <a:blip r:embed="rId2"/>
                <a:stretch>
                  <a:fillRect l="-1559" t="-1551" r="-610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38600" y="6122690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(only!)</a:t>
            </a:r>
          </a:p>
        </p:txBody>
      </p:sp>
    </p:spTree>
    <p:extLst>
      <p:ext uri="{BB962C8B-B14F-4D97-AF65-F5344CB8AC3E}">
        <p14:creationId xmlns:p14="http://schemas.microsoft.com/office/powerpoint/2010/main" val="39708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b="1" dirty="0"/>
              <a:t>Alternative II: </a:t>
            </a:r>
            <a:br>
              <a:rPr lang="en-US" sz="4900" b="1" dirty="0"/>
            </a:br>
            <a:r>
              <a:rPr lang="en-US" sz="4900" b="1" dirty="0"/>
              <a:t>Generalized Poisson Distribution</a:t>
            </a:r>
            <a:br>
              <a:rPr lang="en-US" sz="4900" b="1" dirty="0"/>
            </a:br>
            <a:r>
              <a:rPr lang="en-US" sz="2400" dirty="0"/>
              <a:t>(Consul and Jain, 1973; Consul, 1989)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057400"/>
                <a:ext cx="8991600" cy="4724400"/>
              </a:xfrm>
            </p:spPr>
            <p:txBody>
              <a:bodyPr rtlCol="0">
                <a:normAutofit fontScale="62500" lnSpcReduction="2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𝑌</m:t>
                    </m:r>
                    <m:r>
                      <a:rPr lang="en-US" sz="4000" i="1">
                        <a:latin typeface="Cambria Math"/>
                      </a:rPr>
                      <m:t>~</m:t>
                    </m:r>
                    <m:r>
                      <a:rPr lang="en-US" sz="4000" i="1">
                        <a:latin typeface="Cambria Math"/>
                      </a:rPr>
                      <m:t>𝐺𝑃</m:t>
                    </m:r>
                    <m:r>
                      <a:rPr lang="en-US" sz="4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4000" dirty="0" smtClean="0"/>
                  <a:t>has the form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4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4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4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40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i="1">
                                                    <a:latin typeface="Cambria Math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4000" i="1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40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4000" b="0" i="1" smtClean="0">
                                                    <a:latin typeface="Cambria Math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40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4000" b="0" i="1" smtClean="0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40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sz="4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0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4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i="1"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40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40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000" b="0" i="1" smtClean="0"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sz="4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4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=0,1,2,…     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/>
                                  </a:rPr>
                                  <m:t>when</m:t>
                                </m:r>
                                <m:r>
                                  <a:rPr lang="en-US" sz="4000" i="1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i="1">
                                    <a:latin typeface="Cambria Math"/>
                                  </a:rPr>
                                  <m:t>&lt;0,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en-US" sz="4000" dirty="0"/>
                  <a:t> </a:t>
                </a:r>
                <a:r>
                  <a:rPr lang="en-US" sz="4000" dirty="0" smtClean="0"/>
                  <a:t>    and </a:t>
                </a:r>
                <a:r>
                  <a:rPr lang="en-US" sz="4000" dirty="0"/>
                  <a:t>0</a:t>
                </a:r>
                <a:r>
                  <a:rPr lang="en-US" sz="4000" dirty="0" smtClean="0"/>
                  <a:t> otherwise, where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4000" b="0" dirty="0" smtClean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/>
                              </a:rPr>
                              <m:t>−1,−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000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≤1,  </m:t>
                    </m:r>
                  </m:oMath>
                </a14:m>
                <a:endParaRPr lang="en-US" sz="4000" b="0" i="1" dirty="0" smtClean="0">
                  <a:latin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en-US" sz="40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4000" dirty="0" smtClean="0"/>
                  <a:t> = largest positive integer  s.t.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+</m:t>
                    </m:r>
                    <m:r>
                      <a:rPr lang="en-US" sz="4000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4000" dirty="0" smtClean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&lt;0.</m:t>
                    </m:r>
                  </m:oMath>
                </a14:m>
                <a:endParaRPr lang="en-US" sz="4000" dirty="0" smtClean="0"/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–"/>
                  <a:defRPr/>
                </a:pPr>
                <a:endParaRPr lang="en-US" dirty="0" smtClean="0">
                  <a:latin typeface="Symbol" pitchFamily="18" charset="2"/>
                </a:endParaRPr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–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dirty="0" smtClean="0"/>
                  <a:t> </a:t>
                </a:r>
                <a:r>
                  <a:rPr lang="en-US" sz="3800" dirty="0"/>
                  <a:t>= 0 : </a:t>
                </a:r>
                <a:r>
                  <a:rPr lang="en-US" sz="3800" dirty="0" smtClean="0"/>
                  <a:t>Poisson(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dirty="0" smtClean="0"/>
                  <a:t>) </a:t>
                </a:r>
                <a:r>
                  <a:rPr lang="en-US" sz="3800" dirty="0"/>
                  <a:t>distribution</a:t>
                </a:r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–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800" dirty="0"/>
                  <a:t>&gt; 0 : over-dispersion</a:t>
                </a:r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–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dirty="0"/>
                  <a:t> &lt; 0 : </a:t>
                </a:r>
                <a:r>
                  <a:rPr lang="en-US" sz="3800" dirty="0" smtClean="0"/>
                  <a:t>under-dispersion</a:t>
                </a:r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057400"/>
                <a:ext cx="8991600" cy="4724400"/>
              </a:xfrm>
              <a:blipFill rotWithShape="1">
                <a:blip r:embed="rId2"/>
                <a:stretch>
                  <a:fillRect l="-949" t="-2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r>
              <a:rPr lang="en-US" b="1" dirty="0"/>
              <a:t>Alternative </a:t>
            </a:r>
            <a:r>
              <a:rPr lang="en-US" b="1" dirty="0" smtClean="0"/>
              <a:t>II: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Generalized Poisson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Generalized model developments:</a:t>
            </a:r>
          </a:p>
          <a:p>
            <a:pPr lvl="1"/>
            <a:r>
              <a:rPr lang="en-US" dirty="0" smtClean="0"/>
              <a:t>Regression model (</a:t>
            </a:r>
            <a:r>
              <a:rPr lang="en-US" dirty="0" err="1" smtClean="0"/>
              <a:t>Famoye</a:t>
            </a:r>
            <a:r>
              <a:rPr lang="en-US" dirty="0" smtClean="0"/>
              <a:t>, 1993; </a:t>
            </a:r>
            <a:r>
              <a:rPr lang="en-US" dirty="0" err="1" smtClean="0"/>
              <a:t>Famoye</a:t>
            </a:r>
            <a:r>
              <a:rPr lang="en-US" dirty="0" smtClean="0"/>
              <a:t> and Wang, 2004)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 charts (</a:t>
            </a:r>
            <a:r>
              <a:rPr lang="en-US" dirty="0" err="1" smtClean="0"/>
              <a:t>Famoye</a:t>
            </a:r>
            <a:r>
              <a:rPr lang="en-US" dirty="0" smtClean="0"/>
              <a:t>, 2007)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for misreporting </a:t>
            </a:r>
            <a:r>
              <a:rPr lang="en-US" dirty="0" smtClean="0"/>
              <a:t> (</a:t>
            </a:r>
            <a:r>
              <a:rPr lang="en-US" dirty="0" err="1" smtClean="0"/>
              <a:t>Neubauer</a:t>
            </a:r>
            <a:r>
              <a:rPr lang="en-US" dirty="0" smtClean="0"/>
              <a:t> and </a:t>
            </a:r>
            <a:r>
              <a:rPr lang="en-US" dirty="0" err="1" smtClean="0"/>
              <a:t>Djuras</a:t>
            </a:r>
            <a:r>
              <a:rPr lang="en-US" dirty="0" smtClean="0"/>
              <a:t>, 2008; </a:t>
            </a:r>
            <a:r>
              <a:rPr lang="en-US" dirty="0" err="1" smtClean="0"/>
              <a:t>Pararai</a:t>
            </a:r>
            <a:r>
              <a:rPr lang="en-US" dirty="0" smtClean="0"/>
              <a:t> et al., 2010)</a:t>
            </a:r>
          </a:p>
          <a:p>
            <a:r>
              <a:rPr lang="en-US" dirty="0" smtClean="0"/>
              <a:t>Disadvantage:</a:t>
            </a:r>
          </a:p>
          <a:p>
            <a:pPr lvl="1"/>
            <a:r>
              <a:rPr lang="en-US" dirty="0" smtClean="0"/>
              <a:t>Unable </a:t>
            </a:r>
            <a:r>
              <a:rPr lang="en-US" dirty="0"/>
              <a:t>to capture some </a:t>
            </a:r>
            <a:r>
              <a:rPr lang="en-US" dirty="0" smtClean="0"/>
              <a:t>levels of </a:t>
            </a:r>
            <a:r>
              <a:rPr lang="en-US" dirty="0"/>
              <a:t>dispersion </a:t>
            </a:r>
            <a:endParaRPr lang="en-US" dirty="0" smtClean="0"/>
          </a:p>
          <a:p>
            <a:pPr lvl="1"/>
            <a:r>
              <a:rPr lang="en-US" dirty="0" smtClean="0"/>
              <a:t>Distribution truncated </a:t>
            </a:r>
            <a:r>
              <a:rPr lang="en-US" dirty="0"/>
              <a:t>under certain conditions </a:t>
            </a:r>
            <a:r>
              <a:rPr lang="en-US" dirty="0" smtClean="0"/>
              <a:t>with dispersion parameter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not </a:t>
            </a:r>
            <a:r>
              <a:rPr lang="en-US" dirty="0"/>
              <a:t>a true probability </a:t>
            </a:r>
            <a:r>
              <a:rPr lang="en-US" dirty="0" smtClean="0"/>
              <a:t>model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800" b="1" dirty="0" smtClean="0"/>
              <a:t>Introducing the Conway-Maxwell-Poisson</a:t>
            </a:r>
          </a:p>
          <a:p>
            <a:pPr marL="0" indent="0" algn="ctr">
              <a:buNone/>
            </a:pPr>
            <a:r>
              <a:rPr lang="en-US" sz="3800" b="1" dirty="0" smtClean="0"/>
              <a:t>(COM-Poisson) distribution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28754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fr-FR" sz="4900" b="1" dirty="0" smtClean="0"/>
              <a:t>The COM-Poisson Distribution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3600" dirty="0" smtClean="0"/>
              <a:t>(</a:t>
            </a:r>
            <a:r>
              <a:rPr lang="fr-FR" sz="3600" dirty="0" err="1" smtClean="0"/>
              <a:t>Conway</a:t>
            </a:r>
            <a:r>
              <a:rPr lang="fr-FR" sz="3600" dirty="0" smtClean="0"/>
              <a:t> and Maxwell, 1961; </a:t>
            </a:r>
            <a:r>
              <a:rPr lang="fr-FR" sz="3600" dirty="0" err="1" smtClean="0"/>
              <a:t>Shmueli</a:t>
            </a:r>
            <a:r>
              <a:rPr lang="fr-FR" sz="3600" dirty="0" smtClean="0"/>
              <a:t> et al., 2005)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5257800"/>
              </a:xfr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en-US" dirty="0" smtClean="0"/>
                  <a:t>pmf for </a:t>
                </a:r>
                <a:r>
                  <a:rPr lang="en-US" dirty="0" err="1" smtClean="0"/>
                  <a:t>rv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Y </a:t>
                </a:r>
                <a:r>
                  <a:rPr lang="en-US" dirty="0" smtClean="0"/>
                  <a:t>~ COM-Poisson(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:pPr>
                  <a:defRPr/>
                </a:pPr>
                <a:endParaRPr lang="en-US" sz="1300" dirty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!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, 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=0,1,2,….</m:t>
                      </m:r>
                    </m:oMath>
                  </m:oMathPara>
                </a14:m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/>
                  <a:t>    where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𝑍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𝜈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𝜈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;     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≥0</m:t>
                    </m:r>
                  </m:oMath>
                </a14:m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en-US" sz="900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en-US" sz="900" dirty="0"/>
              </a:p>
              <a:p>
                <a:pPr>
                  <a:defRPr/>
                </a:pPr>
                <a:r>
                  <a:rPr lang="en-US" dirty="0"/>
                  <a:t>Special cases</a:t>
                </a:r>
                <a:r>
                  <a:rPr lang="en-US" dirty="0" smtClean="0"/>
                  <a:t>:</a:t>
                </a:r>
              </a:p>
              <a:p>
                <a:pPr lvl="1">
                  <a:defRPr/>
                </a:pPr>
                <a:r>
                  <a:rPr lang="en-US" dirty="0"/>
                  <a:t>Poisson (</a:t>
                </a:r>
                <a:r>
                  <a:rPr lang="en-US" i="1" dirty="0">
                    <a:latin typeface="Symbol" pitchFamily="18" charset="2"/>
                  </a:rPr>
                  <a:t>n</a:t>
                </a:r>
                <a:r>
                  <a:rPr lang="en-US" dirty="0"/>
                  <a:t> = 1)</a:t>
                </a:r>
              </a:p>
              <a:p>
                <a:pPr lvl="1">
                  <a:defRPr/>
                </a:pPr>
                <a:r>
                  <a:rPr lang="en-US" dirty="0"/>
                  <a:t>geometric (</a:t>
                </a:r>
                <a:r>
                  <a:rPr lang="en-US" i="1" dirty="0">
                    <a:latin typeface="Symbol" pitchFamily="18" charset="2"/>
                  </a:rPr>
                  <a:t>n</a:t>
                </a:r>
                <a:r>
                  <a:rPr lang="en-US" dirty="0"/>
                  <a:t> = 0, </a:t>
                </a:r>
                <a:r>
                  <a:rPr lang="en-US" i="1" dirty="0">
                    <a:latin typeface="Symbol" pitchFamily="18" charset="2"/>
                  </a:rPr>
                  <a:t>l</a:t>
                </a:r>
                <a:r>
                  <a:rPr lang="en-US" dirty="0"/>
                  <a:t> &lt; 1)</a:t>
                </a:r>
              </a:p>
              <a:p>
                <a:pPr lvl="1">
                  <a:defRPr/>
                </a:pPr>
                <a:r>
                  <a:rPr lang="en-US" dirty="0"/>
                  <a:t>Bernoulli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𝜈</m:t>
                        </m:r>
                        <m:r>
                          <a:rPr lang="en-US" i="1">
                            <a:latin typeface="Cambria Math"/>
                          </a:rPr>
                          <m:t>→∞  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with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probability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lvl="1">
                  <a:defRPr/>
                </a:pPr>
                <a:endParaRPr lang="en-US" sz="900" dirty="0" smtClean="0"/>
              </a:p>
              <a:p>
                <a:pPr>
                  <a:defRPr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5257800"/>
              </a:xfrm>
              <a:blipFill rotWithShape="1">
                <a:blip r:embed="rId2"/>
                <a:stretch>
                  <a:fillRect l="-1614" t="-2320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COM-Poisson Distribution </a:t>
            </a:r>
            <a:r>
              <a:rPr lang="en-US" b="1" dirty="0" smtClean="0"/>
              <a:t>Properties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</p:spPr>
            <p:txBody>
              <a:bodyPr rtlCol="0">
                <a:normAutofit fontScale="77500" lnSpcReduction="2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Moment generating function: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𝑌𝑡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Moments: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                     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𝜆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𝑌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sz="1000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/>
                  <a:t>Expected value and variance: </a:t>
                </a: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sz="1100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𝜆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𝜕𝜆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en-US" sz="1300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𝜕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𝜆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𝜈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 smtClean="0"/>
                  <a:t>    where </a:t>
                </a:r>
                <a:r>
                  <a:rPr lang="en-US" dirty="0"/>
                  <a:t>approximation holds for </a:t>
                </a:r>
                <a:r>
                  <a:rPr lang="en-US" i="1" dirty="0">
                    <a:latin typeface="Symbol" pitchFamily="18" charset="2"/>
                  </a:rPr>
                  <a:t>n </a:t>
                </a:r>
                <a:r>
                  <a:rPr lang="en-US" u="sng" dirty="0"/>
                  <a:t>&lt;</a:t>
                </a:r>
                <a:r>
                  <a:rPr lang="en-US" dirty="0"/>
                  <a:t> 1 or </a:t>
                </a:r>
                <a:r>
                  <a:rPr lang="en-US" i="1" dirty="0">
                    <a:latin typeface="Symbol" pitchFamily="18" charset="2"/>
                  </a:rPr>
                  <a:t>l </a:t>
                </a:r>
                <a:r>
                  <a:rPr lang="en-US" dirty="0"/>
                  <a:t>&gt; 10</a:t>
                </a:r>
                <a:r>
                  <a:rPr lang="en-US" i="1" baseline="30000" dirty="0">
                    <a:latin typeface="Symbol" pitchFamily="18" charset="2"/>
                  </a:rPr>
                  <a:t>n</a:t>
                </a:r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en-US" dirty="0" smtClean="0"/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66800"/>
                <a:ext cx="9144000" cy="5715000"/>
              </a:xfrm>
              <a:blipFill rotWithShape="1">
                <a:blip r:embed="rId2"/>
                <a:stretch>
                  <a:fillRect l="-933" t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99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8628</TotalTime>
  <Words>1445</Words>
  <Application>Microsoft Office PowerPoint</Application>
  <PresentationFormat>On-screen Show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Flexible Statistical Control Chart  for Dispersed Count Data</vt:lpstr>
      <vt:lpstr>Presentation Outline</vt:lpstr>
      <vt:lpstr>The Poisson Distribution</vt:lpstr>
      <vt:lpstr>Motivation: Poisson Distribution</vt:lpstr>
      <vt:lpstr>Alternative I:  Negative Binomial Distribution</vt:lpstr>
      <vt:lpstr>Alternative II:  Generalized Poisson Distribution (Consul and Jain, 1973; Consul, 1989)</vt:lpstr>
      <vt:lpstr>Alternative II:  Generalized Poisson Distribution</vt:lpstr>
      <vt:lpstr>The COM-Poisson Distribution  (Conway and Maxwell, 1961; Shmueli et al., 2005)</vt:lpstr>
      <vt:lpstr>COM-Poisson Distribution Properties</vt:lpstr>
      <vt:lpstr>COM-Poisson Distribution Properties</vt:lpstr>
      <vt:lpstr>COM-Poisson Distribution Properties</vt:lpstr>
      <vt:lpstr>COM-Poisson Probabilistic and Statistical Implications</vt:lpstr>
      <vt:lpstr>COM-Poisson Applications</vt:lpstr>
      <vt:lpstr>How do these distributions impact control chart theory development?</vt:lpstr>
      <vt:lpstr>How do these distributions impact control chart theory development? (cont.)</vt:lpstr>
      <vt:lpstr>COM-Poisson Control Charts (Sellers, 2011)</vt:lpstr>
      <vt:lpstr>g-chart Comparison Example (overdispersion)</vt:lpstr>
      <vt:lpstr>p-chart Parity [(Extreme) underdispersion]</vt:lpstr>
      <vt:lpstr>To c or not to c?  (chart, that is)</vt:lpstr>
      <vt:lpstr>Discussion</vt:lpstr>
      <vt:lpstr>Discussion: Required k limit</vt:lpstr>
      <vt:lpstr>Discussion: Limit Comparisons</vt:lpstr>
      <vt:lpstr>Discussion: Power Curve Comparisons</vt:lpstr>
      <vt:lpstr>Discussion: Power Curve Comparisons (cont.)</vt:lpstr>
      <vt:lpstr>Discussion: To c or not to c? (cont.)</vt:lpstr>
      <vt:lpstr>Selected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with the  Conway-Maxwell-Poisson Distribution</dc:title>
  <dc:creator>KFS</dc:creator>
  <cp:lastModifiedBy>Kimberly Sellers</cp:lastModifiedBy>
  <cp:revision>220</cp:revision>
  <dcterms:created xsi:type="dcterms:W3CDTF">2010-09-13T17:21:54Z</dcterms:created>
  <dcterms:modified xsi:type="dcterms:W3CDTF">2014-03-04T00:06:49Z</dcterms:modified>
</cp:coreProperties>
</file>