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45"/>
  </p:notesMasterIdLst>
  <p:handoutMasterIdLst>
    <p:handoutMasterId r:id="rId46"/>
  </p:handoutMasterIdLst>
  <p:sldIdLst>
    <p:sldId id="659" r:id="rId2"/>
    <p:sldId id="674" r:id="rId3"/>
    <p:sldId id="704" r:id="rId4"/>
    <p:sldId id="720" r:id="rId5"/>
    <p:sldId id="721" r:id="rId6"/>
    <p:sldId id="676" r:id="rId7"/>
    <p:sldId id="698" r:id="rId8"/>
    <p:sldId id="678" r:id="rId9"/>
    <p:sldId id="703" r:id="rId10"/>
    <p:sldId id="705" r:id="rId11"/>
    <p:sldId id="699" r:id="rId12"/>
    <p:sldId id="700" r:id="rId13"/>
    <p:sldId id="722" r:id="rId14"/>
    <p:sldId id="723" r:id="rId15"/>
    <p:sldId id="724" r:id="rId16"/>
    <p:sldId id="688" r:id="rId17"/>
    <p:sldId id="718" r:id="rId18"/>
    <p:sldId id="719" r:id="rId19"/>
    <p:sldId id="725" r:id="rId20"/>
    <p:sldId id="706" r:id="rId21"/>
    <p:sldId id="662" r:id="rId22"/>
    <p:sldId id="663" r:id="rId23"/>
    <p:sldId id="589" r:id="rId24"/>
    <p:sldId id="590" r:id="rId25"/>
    <p:sldId id="683" r:id="rId26"/>
    <p:sldId id="695" r:id="rId27"/>
    <p:sldId id="691" r:id="rId28"/>
    <p:sldId id="692" r:id="rId29"/>
    <p:sldId id="694" r:id="rId30"/>
    <p:sldId id="707" r:id="rId31"/>
    <p:sldId id="708" r:id="rId32"/>
    <p:sldId id="710" r:id="rId33"/>
    <p:sldId id="711" r:id="rId34"/>
    <p:sldId id="712" r:id="rId35"/>
    <p:sldId id="713" r:id="rId36"/>
    <p:sldId id="726" r:id="rId37"/>
    <p:sldId id="728" r:id="rId38"/>
    <p:sldId id="729" r:id="rId39"/>
    <p:sldId id="693" r:id="rId40"/>
    <p:sldId id="730" r:id="rId41"/>
    <p:sldId id="731" r:id="rId42"/>
    <p:sldId id="538" r:id="rId43"/>
    <p:sldId id="717" r:id="rId44"/>
  </p:sldIdLst>
  <p:sldSz cx="10287000" cy="6858000" type="35mm"/>
  <p:notesSz cx="6858000" cy="91995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969696"/>
    <a:srgbClr val="FFFFFF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5991" autoAdjust="0"/>
  </p:normalViewPr>
  <p:slideViewPr>
    <p:cSldViewPr>
      <p:cViewPr>
        <p:scale>
          <a:sx n="71" d="100"/>
          <a:sy n="71" d="100"/>
        </p:scale>
        <p:origin x="-1140" y="-144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82"/>
    </p:cViewPr>
  </p:sorterViewPr>
  <p:notesViewPr>
    <p:cSldViewPr>
      <p:cViewPr varScale="1">
        <p:scale>
          <a:sx n="63" d="100"/>
          <a:sy n="63" d="100"/>
        </p:scale>
        <p:origin x="-1104" y="-96"/>
      </p:cViewPr>
      <p:guideLst>
        <p:guide orient="horz" pos="2897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760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3760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4361D914-C434-447F-B3EE-1F3A9EB3035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2963" y="690563"/>
            <a:ext cx="5175250" cy="3449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70388"/>
            <a:ext cx="5029200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fld id="{975964E7-72A8-4C75-9BA7-B58DF523BEC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14661C-A21C-4B0D-B053-CECF8927E526}" type="slidenum">
              <a:rPr lang="en-US"/>
              <a:pPr/>
              <a:t>1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382567-2EF7-4E2A-828D-667D16C0F687}" type="slidenum">
              <a:rPr lang="en-US"/>
              <a:pPr/>
              <a:t>16</a:t>
            </a:fld>
            <a:endParaRPr lang="en-US"/>
          </a:p>
        </p:txBody>
      </p:sp>
      <p:sp>
        <p:nvSpPr>
          <p:cNvPr id="709634" name="Rectangle 7"/>
          <p:cNvSpPr txBox="1">
            <a:spLocks noGrp="1" noChangeArrowheads="1"/>
          </p:cNvSpPr>
          <p:nvPr/>
        </p:nvSpPr>
        <p:spPr bwMode="auto">
          <a:xfrm>
            <a:off x="3884613" y="873760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C62390FC-D3DD-40E6-99EF-C878A19D614C}" type="slidenum">
              <a:rPr lang="en-US" sz="1200">
                <a:latin typeface="Arial" charset="0"/>
              </a:rPr>
              <a:pPr algn="r" eaLnBrk="1" hangingPunct="1"/>
              <a:t>16</a:t>
            </a:fld>
            <a:endParaRPr lang="en-US" sz="1200">
              <a:latin typeface="Arial" charset="0"/>
            </a:endParaRPr>
          </a:p>
        </p:txBody>
      </p:sp>
      <p:sp>
        <p:nvSpPr>
          <p:cNvPr id="70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2963" y="690563"/>
            <a:ext cx="5173662" cy="3449637"/>
          </a:xfrm>
          <a:ln/>
        </p:spPr>
      </p:sp>
      <p:sp>
        <p:nvSpPr>
          <p:cNvPr id="70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70388"/>
            <a:ext cx="5486400" cy="4138612"/>
          </a:xfrm>
        </p:spPr>
        <p:txBody>
          <a:bodyPr wrap="square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B43B14-F3F2-4A2D-86C5-3AC625B76A69}" type="slidenum">
              <a:rPr lang="en-US"/>
              <a:pPr/>
              <a:t>21</a:t>
            </a:fld>
            <a:endParaRPr lang="en-US"/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2963" y="690563"/>
            <a:ext cx="5173662" cy="3449637"/>
          </a:xfrm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4BC050-1DA9-4E25-9487-140ADB4741E6}" type="slidenum">
              <a:rPr lang="en-US"/>
              <a:pPr/>
              <a:t>22</a:t>
            </a:fld>
            <a:endParaRPr lang="en-US"/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2963" y="690563"/>
            <a:ext cx="5173662" cy="3449637"/>
          </a:xfrm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A1CCAA-B317-484C-81A4-6382FE4DBBF6}" type="slidenum">
              <a:rPr lang="en-US"/>
              <a:pPr/>
              <a:t>23</a:t>
            </a:fld>
            <a:endParaRPr lang="en-US"/>
          </a:p>
        </p:txBody>
      </p:sp>
      <p:sp>
        <p:nvSpPr>
          <p:cNvPr id="65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6C6485-B6B1-486E-AC1C-197F90149D76}" type="slidenum">
              <a:rPr lang="en-US"/>
              <a:pPr/>
              <a:t>24</a:t>
            </a:fld>
            <a:endParaRPr lang="en-US"/>
          </a:p>
        </p:txBody>
      </p:sp>
      <p:sp>
        <p:nvSpPr>
          <p:cNvPr id="65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CDD7B9-415B-47F3-821E-2C84066DEC34}" type="slidenum">
              <a:rPr lang="en-US"/>
              <a:pPr/>
              <a:t>27</a:t>
            </a:fld>
            <a:endParaRPr lang="en-US"/>
          </a:p>
        </p:txBody>
      </p:sp>
      <p:sp>
        <p:nvSpPr>
          <p:cNvPr id="71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4BF55E-B965-49B4-9078-24C99CD0F790}" type="slidenum">
              <a:rPr lang="en-US"/>
              <a:pPr/>
              <a:t>28</a:t>
            </a:fld>
            <a:endParaRPr lang="en-US"/>
          </a:p>
        </p:txBody>
      </p:sp>
      <p:sp>
        <p:nvSpPr>
          <p:cNvPr id="71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42963" y="690563"/>
            <a:ext cx="5173662" cy="3449637"/>
          </a:xfrm>
          <a:ln/>
        </p:spPr>
      </p:sp>
      <p:sp>
        <p:nvSpPr>
          <p:cNvPr id="71680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70388"/>
            <a:ext cx="5486400" cy="4138612"/>
          </a:xfrm>
        </p:spPr>
        <p:txBody>
          <a:bodyPr wrap="square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100" name="Slide Number Placeholder 3"/>
          <p:cNvSpPr txBox="1">
            <a:spLocks noGrp="1"/>
          </p:cNvSpPr>
          <p:nvPr/>
        </p:nvSpPr>
        <p:spPr bwMode="auto">
          <a:xfrm>
            <a:off x="3884613" y="8737600"/>
            <a:ext cx="2971800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6AAB0637-1016-4F0D-A840-242C52EA6C1F}" type="slidenum">
              <a:rPr lang="en-US" sz="1200">
                <a:latin typeface="Calibri" pitchFamily="34" charset="0"/>
                <a:ea typeface="宋体" pitchFamily="2" charset="-122"/>
                <a:cs typeface="Arial" charset="0"/>
              </a:rPr>
              <a:pPr algn="r" eaLnBrk="1" hangingPunct="1"/>
              <a:t>28</a:t>
            </a:fld>
            <a:endParaRPr lang="en-US" sz="1200">
              <a:latin typeface="Calibri" pitchFamily="34" charset="0"/>
              <a:ea typeface="宋体" pitchFamily="2" charset="-122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CC7A1B-A6B4-4032-B617-5A99AC404D36}" type="slidenum">
              <a:rPr lang="en-US"/>
              <a:pPr/>
              <a:t>42</a:t>
            </a:fld>
            <a:endParaRPr lang="en-US"/>
          </a:p>
        </p:txBody>
      </p:sp>
      <p:sp>
        <p:nvSpPr>
          <p:cNvPr id="68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2438400"/>
            <a:ext cx="10134600" cy="1052513"/>
            <a:chOff x="0" y="1536"/>
            <a:chExt cx="5675" cy="663"/>
          </a:xfrm>
        </p:grpSpPr>
        <p:grpSp>
          <p:nvGrpSpPr>
            <p:cNvPr id="7171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717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174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7175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6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7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8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144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8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1114425" y="6248400"/>
            <a:ext cx="2143125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857625" y="6248400"/>
            <a:ext cx="325755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715250" y="6248400"/>
            <a:ext cx="2143125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6AEDFE5-A4AF-42FA-BC93-2B9C159190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B86C02-10C0-4D65-929A-4A68A9E7EF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80350" y="617538"/>
            <a:ext cx="2193925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617538"/>
            <a:ext cx="6432550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3E191-F5BB-4AF6-ACBD-16AB286E91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17538"/>
            <a:ext cx="87661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30325" y="2017713"/>
            <a:ext cx="4295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778500" y="2017713"/>
            <a:ext cx="42957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778500" y="4151313"/>
            <a:ext cx="42957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28700" y="63246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771900" y="63246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629525" y="63246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fld id="{5F713EC7-2DA8-4E8E-8761-CFC6AF8EA4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17538"/>
            <a:ext cx="87661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30325" y="2017713"/>
            <a:ext cx="4295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8500" y="2017713"/>
            <a:ext cx="4295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28700" y="63246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71900" y="63246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9525" y="63246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fld id="{3998DE85-21CD-4FAB-9B50-2B775035CA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95400" y="617538"/>
            <a:ext cx="8778875" cy="5514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28700" y="63246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71900" y="63246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9525" y="63246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fld id="{66D95C25-7958-473C-A78D-94BA27C839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95B67-C4C2-444F-B9B5-CD21F07DAA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3C366-4A6F-4D3C-B604-A8492B8002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0325" y="2017713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8500" y="2017713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D6F7D-DB39-4A74-8F63-39475498BE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9524A8-0142-41E4-846D-CFA68B7811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6F937-EFB3-4502-BA09-76C53A22E6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1575E-2F7D-48E7-B8DD-788230F27B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680BF2-2C74-48FC-B4FE-D69FC624DA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9124C-461A-4B51-B370-2FCBFDD828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ltGray">
          <a:xfrm>
            <a:off x="469900" y="1098550"/>
            <a:ext cx="492125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ltGray">
          <a:xfrm>
            <a:off x="900113" y="1098550"/>
            <a:ext cx="369887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ltGray">
          <a:xfrm>
            <a:off x="609600" y="1520825"/>
            <a:ext cx="474663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ltGray">
          <a:xfrm>
            <a:off x="1025525" y="1520825"/>
            <a:ext cx="414338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ltGray">
          <a:xfrm>
            <a:off x="142875" y="1447800"/>
            <a:ext cx="63023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gray">
          <a:xfrm>
            <a:off x="857250" y="990600"/>
            <a:ext cx="36513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gray">
          <a:xfrm>
            <a:off x="498475" y="1781175"/>
            <a:ext cx="92551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617538"/>
            <a:ext cx="8766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0325" y="2017713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28700" y="63246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615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71900" y="63246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9525" y="63246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6FB120F-3D30-4B27-94F2-F804F0ABEF0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8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3259-7EF9-4CF8-8C71-F4EE3EDD5D23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622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1100" y="609600"/>
            <a:ext cx="9105900" cy="1828800"/>
          </a:xfrm>
        </p:spPr>
        <p:txBody>
          <a:bodyPr/>
          <a:lstStyle/>
          <a:p>
            <a:pPr algn="ctr"/>
            <a:r>
              <a:rPr lang="en-US" sz="2800" dirty="0" smtClean="0"/>
              <a:t> </a:t>
            </a:r>
            <a:r>
              <a:rPr lang="en-US" dirty="0" smtClean="0"/>
              <a:t>Uncertainty Quantification </a:t>
            </a:r>
            <a:br>
              <a:rPr lang="en-US" dirty="0" smtClean="0"/>
            </a:br>
            <a:r>
              <a:rPr lang="en-US" dirty="0" smtClean="0"/>
              <a:t>for Turbulent Reacting Flows 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2743200"/>
            <a:ext cx="8743950" cy="26670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 </a:t>
            </a:r>
            <a:r>
              <a:rPr lang="en-US" sz="3600" dirty="0"/>
              <a:t>James Glimm</a:t>
            </a:r>
            <a:r>
              <a:rPr lang="en-US" sz="3600" baseline="30000" dirty="0"/>
              <a:t>1,3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3600" dirty="0"/>
              <a:t>Stony Brook University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With thanks to:</a:t>
            </a:r>
          </a:p>
          <a:p>
            <a:pPr algn="just">
              <a:lnSpc>
                <a:spcPct val="80000"/>
              </a:lnSpc>
            </a:pPr>
            <a:endParaRPr lang="en-US" sz="2000" dirty="0"/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   </a:t>
            </a:r>
            <a:r>
              <a:rPr lang="en-US" sz="2000" dirty="0" err="1" smtClean="0"/>
              <a:t>Wurigen</a:t>
            </a:r>
            <a:r>
              <a:rPr lang="en-US" sz="2000" dirty="0" smtClean="0"/>
              <a:t> Bo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, </a:t>
            </a:r>
            <a:r>
              <a:rPr lang="en-US" sz="2000" dirty="0" err="1" smtClean="0"/>
              <a:t>Gui-Qiang</a:t>
            </a:r>
            <a:r>
              <a:rPr lang="en-US" sz="2000" dirty="0" smtClean="0"/>
              <a:t> Chen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, </a:t>
            </a:r>
            <a:r>
              <a:rPr lang="en-US" sz="2000" dirty="0" err="1" smtClean="0"/>
              <a:t>Xiangmin</a:t>
            </a:r>
            <a:r>
              <a:rPr lang="en-US" sz="2000" dirty="0" smtClean="0"/>
              <a:t> </a:t>
            </a:r>
            <a:r>
              <a:rPr lang="en-US" sz="2000" dirty="0"/>
              <a:t>Jiao</a:t>
            </a:r>
            <a:r>
              <a:rPr lang="en-US" sz="2000" baseline="30000" dirty="0"/>
              <a:t>1</a:t>
            </a:r>
            <a:r>
              <a:rPr lang="en-US" sz="2000" dirty="0"/>
              <a:t>, </a:t>
            </a:r>
            <a:r>
              <a:rPr lang="en-US" sz="2000" dirty="0" err="1" smtClean="0"/>
              <a:t>Tulin</a:t>
            </a:r>
            <a:r>
              <a:rPr lang="en-US" sz="2000" dirty="0" smtClean="0"/>
              <a:t>. </a:t>
            </a:r>
            <a:r>
              <a:rPr lang="en-US" sz="2000" dirty="0"/>
              <a:t>Kaman</a:t>
            </a:r>
            <a:r>
              <a:rPr lang="en-US" sz="2000" baseline="30000" dirty="0"/>
              <a:t>1</a:t>
            </a:r>
            <a:r>
              <a:rPr lang="en-US" sz="2000" dirty="0"/>
              <a:t>, Hyun-Kyung Lim</a:t>
            </a:r>
            <a:r>
              <a:rPr lang="en-US" sz="2000" baseline="30000" dirty="0"/>
              <a:t>1</a:t>
            </a:r>
            <a:r>
              <a:rPr lang="en-US" sz="2000" dirty="0"/>
              <a:t>, </a:t>
            </a:r>
            <a:r>
              <a:rPr lang="en-US" sz="2000" dirty="0" err="1"/>
              <a:t>Xaolin</a:t>
            </a:r>
            <a:r>
              <a:rPr lang="en-US" sz="2000" dirty="0"/>
              <a:t> Li</a:t>
            </a:r>
            <a:r>
              <a:rPr lang="en-US" sz="2000" baseline="30000" dirty="0"/>
              <a:t>1</a:t>
            </a:r>
            <a:r>
              <a:rPr lang="en-US" sz="2000" dirty="0"/>
              <a:t>, Roman Samulyak</a:t>
            </a:r>
            <a:r>
              <a:rPr lang="en-US" sz="2000" baseline="30000" dirty="0"/>
              <a:t>1,3</a:t>
            </a:r>
            <a:r>
              <a:rPr lang="en-US" sz="2000" dirty="0"/>
              <a:t>, David H. Sharp</a:t>
            </a:r>
            <a:r>
              <a:rPr lang="en-US" sz="2000" baseline="30000" dirty="0"/>
              <a:t>2</a:t>
            </a:r>
            <a:r>
              <a:rPr lang="en-US" sz="2000" dirty="0" smtClean="0"/>
              <a:t>, </a:t>
            </a:r>
            <a:r>
              <a:rPr lang="en-US" sz="2000" dirty="0"/>
              <a:t>Yan </a:t>
            </a:r>
            <a:r>
              <a:rPr lang="en-US" sz="2000" dirty="0" smtClean="0"/>
              <a:t>Yu</a:t>
            </a:r>
            <a:r>
              <a:rPr lang="en-US" sz="2000" baseline="30000" dirty="0" smtClean="0"/>
              <a:t>1</a:t>
            </a: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1. SUNY at Stony Brook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2. Los Alamos National Laboratory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3. Brookhaven National </a:t>
            </a:r>
            <a:r>
              <a:rPr lang="en-US" sz="1600" dirty="0" smtClean="0"/>
              <a:t>Laboratory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4. Oxford University</a:t>
            </a:r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0" y="685800"/>
            <a:ext cx="7200900" cy="1143000"/>
          </a:xfrm>
        </p:spPr>
        <p:txBody>
          <a:bodyPr/>
          <a:lstStyle/>
          <a:p>
            <a:r>
              <a:rPr lang="en-US" sz="4000" dirty="0" smtClean="0"/>
              <a:t>Classical vs. Young measure (stochastic) convergence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100" y="1828800"/>
            <a:ext cx="8743950" cy="4724400"/>
          </a:xfrm>
        </p:spPr>
        <p:txBody>
          <a:bodyPr/>
          <a:lstStyle/>
          <a:p>
            <a:pPr>
              <a:buNone/>
            </a:pPr>
            <a:endParaRPr lang="en-US" sz="2000" dirty="0" smtClean="0"/>
          </a:p>
          <a:p>
            <a:pPr>
              <a:buFont typeface="Courier New" pitchFamily="49" charset="0"/>
              <a:buChar char="o"/>
            </a:pPr>
            <a:r>
              <a:rPr lang="en-US" sz="2000" dirty="0" smtClean="0"/>
              <a:t>Integral of numerical solution u</a:t>
            </a:r>
            <a:r>
              <a:rPr lang="en-US" sz="2000" baseline="-25000" dirty="0" smtClean="0"/>
              <a:t>n</a:t>
            </a:r>
            <a:r>
              <a:rPr lang="en-US" sz="2000" dirty="0" smtClean="0"/>
              <a:t> with test function g converges to limit</a:t>
            </a:r>
          </a:p>
          <a:p>
            <a:pPr>
              <a:buFont typeface="Courier New" pitchFamily="49" charset="0"/>
              <a:buChar char="o"/>
            </a:pPr>
            <a:endParaRPr lang="en-US" sz="2000" dirty="0" smtClean="0"/>
          </a:p>
          <a:p>
            <a:pPr>
              <a:buFont typeface="Courier New" pitchFamily="49" charset="0"/>
              <a:buChar char="o"/>
            </a:pPr>
            <a:r>
              <a:rPr lang="en-US" sz="2000" b="1" dirty="0" smtClean="0"/>
              <a:t>w* convergence in</a:t>
            </a:r>
            <a:r>
              <a:rPr lang="en-US" sz="2000" dirty="0" smtClean="0"/>
              <a:t>    </a:t>
            </a:r>
          </a:p>
          <a:p>
            <a:pPr lvl="1">
              <a:buFont typeface="Courier New" pitchFamily="49" charset="0"/>
              <a:buChar char="o"/>
            </a:pPr>
            <a:r>
              <a:rPr lang="en-US" sz="1800" dirty="0" smtClean="0"/>
              <a:t>Values of g multiply primitive variables: density, energy, … in </a:t>
            </a:r>
            <a:r>
              <a:rPr lang="en-US" sz="1800" dirty="0" err="1" smtClean="0"/>
              <a:t>R</a:t>
            </a:r>
            <a:r>
              <a:rPr lang="en-US" sz="1800" baseline="30000" dirty="0" err="1" smtClean="0"/>
              <a:t>m</a:t>
            </a:r>
            <a:endParaRPr lang="en-US" sz="1800" baseline="30000" dirty="0" smtClean="0"/>
          </a:p>
          <a:p>
            <a:pPr lvl="1">
              <a:buFont typeface="Courier New" pitchFamily="49" charset="0"/>
              <a:buChar char="o"/>
            </a:pPr>
            <a:r>
              <a:rPr lang="en-US" sz="1800" dirty="0" smtClean="0"/>
              <a:t>Argument of g = space, time</a:t>
            </a:r>
          </a:p>
          <a:p>
            <a:pPr lvl="2">
              <a:buFont typeface="Courier New" pitchFamily="49" charset="0"/>
              <a:buChar char="o"/>
            </a:pPr>
            <a:r>
              <a:rPr lang="en-US" sz="1600" dirty="0" smtClean="0"/>
              <a:t> </a:t>
            </a:r>
            <a:r>
              <a:rPr lang="en-US" sz="1600" dirty="0" err="1" smtClean="0"/>
              <a:t>integation</a:t>
            </a:r>
            <a:r>
              <a:rPr lang="en-US" sz="1600" dirty="0" smtClean="0"/>
              <a:t> over space time</a:t>
            </a:r>
          </a:p>
          <a:p>
            <a:pPr lvl="1">
              <a:buFont typeface="Courier New" pitchFamily="49" charset="0"/>
              <a:buChar char="o"/>
            </a:pPr>
            <a:r>
              <a:rPr lang="en-US" sz="1800" dirty="0" smtClean="0"/>
              <a:t>g(</a:t>
            </a:r>
            <a:r>
              <a:rPr lang="en-US" sz="1800" dirty="0" err="1" smtClean="0"/>
              <a:t>x,t</a:t>
            </a:r>
            <a:r>
              <a:rPr lang="en-US" sz="1800" dirty="0" smtClean="0"/>
              <a:t>) multiplies density, energy, …</a:t>
            </a:r>
          </a:p>
          <a:p>
            <a:pPr>
              <a:buFont typeface="Courier New" pitchFamily="49" charset="0"/>
              <a:buChar char="o"/>
            </a:pPr>
            <a:r>
              <a:rPr lang="en-US" sz="2000" b="1" dirty="0" smtClean="0"/>
              <a:t>w* convergence in</a:t>
            </a:r>
            <a:endParaRPr lang="en-US" sz="2400" b="1" dirty="0" smtClean="0"/>
          </a:p>
          <a:p>
            <a:pPr lvl="1">
              <a:buFont typeface="Courier New" pitchFamily="49" charset="0"/>
              <a:buChar char="o"/>
            </a:pPr>
            <a:r>
              <a:rPr lang="en-US" sz="1800" dirty="0" smtClean="0"/>
              <a:t>Values of g multiply probabilities</a:t>
            </a:r>
          </a:p>
          <a:p>
            <a:pPr lvl="1">
              <a:buFont typeface="Courier New" pitchFamily="49" charset="0"/>
              <a:buChar char="o"/>
            </a:pPr>
            <a:r>
              <a:rPr lang="en-US" sz="1800" dirty="0" smtClean="0"/>
              <a:t>Argument of g = space, time, density, energy, …</a:t>
            </a:r>
          </a:p>
          <a:p>
            <a:pPr lvl="2">
              <a:buFont typeface="Courier New" pitchFamily="49" charset="0"/>
              <a:buChar char="o"/>
            </a:pPr>
            <a:r>
              <a:rPr lang="en-US" sz="1600" dirty="0" smtClean="0"/>
              <a:t>Integration over space, time, random density, energy, momentum, …</a:t>
            </a:r>
          </a:p>
          <a:p>
            <a:pPr lvl="1">
              <a:buFont typeface="Courier New" pitchFamily="49" charset="0"/>
              <a:buChar char="o"/>
            </a:pPr>
            <a:r>
              <a:rPr lang="en-US" sz="1800" dirty="0" smtClean="0"/>
              <a:t>g(</a:t>
            </a:r>
            <a:r>
              <a:rPr lang="en-US" sz="1800" dirty="0" err="1" smtClean="0"/>
              <a:t>x,t,random</a:t>
            </a:r>
            <a:r>
              <a:rPr lang="en-US" sz="1800" dirty="0" smtClean="0"/>
              <a:t> density,…) multiplies probability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5B67-C4C2-444F-B9B5-CD21F07DAA6A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543300" y="2514600"/>
          <a:ext cx="1579418" cy="534572"/>
        </p:xfrm>
        <a:graphic>
          <a:graphicData uri="http://schemas.openxmlformats.org/presentationml/2006/ole">
            <p:oleObj spid="_x0000_s531457" name="Equation" r:id="rId3" imgW="825480" imgH="279360" progId="Equation.DSMT4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229100" y="2014007"/>
          <a:ext cx="76200" cy="52917"/>
        </p:xfrm>
        <a:graphic>
          <a:graphicData uri="http://schemas.openxmlformats.org/presentationml/2006/ole">
            <p:oleObj spid="_x0000_s531458" name="Equation" r:id="rId4" imgW="152280" imgH="126720" progId="Equation.DSMT4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229100" y="2895600"/>
          <a:ext cx="2212975" cy="493713"/>
        </p:xfrm>
        <a:graphic>
          <a:graphicData uri="http://schemas.openxmlformats.org/presentationml/2006/ole">
            <p:oleObj spid="_x0000_s531460" name="Equation" r:id="rId5" imgW="1079280" imgH="241200" progId="Equation.DSMT4">
              <p:embed/>
            </p:oleObj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152900" y="4495800"/>
          <a:ext cx="4495800" cy="559063"/>
        </p:xfrm>
        <a:graphic>
          <a:graphicData uri="http://schemas.openxmlformats.org/presentationml/2006/ole">
            <p:oleObj spid="_x0000_s531464" name="Equation" r:id="rId6" imgW="2450880" imgH="304560" progId="Equation.DSMT4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457200"/>
            <a:ext cx="9105900" cy="1143000"/>
          </a:xfrm>
        </p:spPr>
        <p:txBody>
          <a:bodyPr/>
          <a:lstStyle/>
          <a:p>
            <a:r>
              <a:rPr lang="en-US" sz="4000" dirty="0" smtClean="0"/>
              <a:t>Young Measure of a Single Simulation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Coarse grain and sample</a:t>
            </a:r>
          </a:p>
          <a:p>
            <a:pPr lvl="1"/>
            <a:r>
              <a:rPr lang="en-US" dirty="0" smtClean="0"/>
              <a:t>Coarse grid = block of n</a:t>
            </a:r>
            <a:r>
              <a:rPr lang="en-US" baseline="30000" dirty="0" smtClean="0"/>
              <a:t>4</a:t>
            </a:r>
            <a:r>
              <a:rPr lang="en-US" dirty="0" smtClean="0"/>
              <a:t> elementary space time grid blocks. (coarse graining with a factor of n)</a:t>
            </a:r>
          </a:p>
          <a:p>
            <a:pPr lvl="1"/>
            <a:r>
              <a:rPr lang="en-US" dirty="0" smtClean="0"/>
              <a:t>All state values within one coarse grid block define an ensemble, i.e., a </a:t>
            </a:r>
            <a:r>
              <a:rPr lang="en-US" dirty="0" err="1" smtClean="0"/>
              <a:t>pdf</a:t>
            </a:r>
            <a:endParaRPr lang="en-US" dirty="0" smtClean="0"/>
          </a:p>
          <a:p>
            <a:pPr lvl="1"/>
            <a:r>
              <a:rPr lang="en-US" dirty="0" err="1" smtClean="0"/>
              <a:t>Pdf</a:t>
            </a:r>
            <a:r>
              <a:rPr lang="en-US" dirty="0" smtClean="0"/>
              <a:t> depends on the location of the coarse grid block, thus is space time dependent, i.e. a numerically defined Young measure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5B67-C4C2-444F-B9B5-CD21F07DAA6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300" y="685800"/>
            <a:ext cx="5791200" cy="838200"/>
          </a:xfrm>
        </p:spPr>
        <p:txBody>
          <a:bodyPr/>
          <a:lstStyle/>
          <a:p>
            <a:r>
              <a:rPr lang="en-US" sz="4000" dirty="0" smtClean="0"/>
              <a:t>Convergence of </a:t>
            </a:r>
            <a:r>
              <a:rPr lang="en-US" sz="4000" dirty="0" err="1" smtClean="0"/>
              <a:t>Pdfs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2438400"/>
            <a:ext cx="8743950" cy="3352800"/>
          </a:xfrm>
        </p:spPr>
        <p:txBody>
          <a:bodyPr/>
          <a:lstStyle/>
          <a:p>
            <a:r>
              <a:rPr lang="en-US" sz="2800" dirty="0" smtClean="0"/>
              <a:t>w* convergence: multiply by a test function and integrate</a:t>
            </a:r>
          </a:p>
          <a:p>
            <a:pPr lvl="1"/>
            <a:r>
              <a:rPr lang="en-US" sz="2000" dirty="0" smtClean="0"/>
              <a:t>Test function depends on </a:t>
            </a:r>
            <a:r>
              <a:rPr lang="en-US" sz="2000" dirty="0" err="1" smtClean="0"/>
              <a:t>x,t</a:t>
            </a:r>
            <a:r>
              <a:rPr lang="en-US" sz="2000" dirty="0" smtClean="0"/>
              <a:t> and on (random) state variables</a:t>
            </a:r>
          </a:p>
          <a:p>
            <a:r>
              <a:rPr lang="en-US" sz="2800" dirty="0" smtClean="0"/>
              <a:t>Integrate once, the indefinite integral is the probability distribution function</a:t>
            </a:r>
          </a:p>
          <a:p>
            <a:pPr lvl="1"/>
            <a:r>
              <a:rPr lang="en-US" sz="2000" dirty="0" smtClean="0"/>
              <a:t>Apply conventional metrics to the probability distribution functions (L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, </a:t>
            </a:r>
            <a:r>
              <a:rPr lang="en-US" sz="2000" dirty="0" err="1" smtClean="0"/>
              <a:t>L</a:t>
            </a:r>
            <a:r>
              <a:rPr lang="en-US" sz="2000" baseline="-25000" dirty="0" err="1" smtClean="0"/>
              <a:t>infty</a:t>
            </a:r>
            <a:r>
              <a:rPr lang="en-US" sz="2000" dirty="0" smtClean="0"/>
              <a:t>, 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5B67-C4C2-444F-B9B5-CD21F07DAA6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3124200"/>
            <a:ext cx="8766175" cy="1143000"/>
          </a:xfrm>
        </p:spPr>
        <p:txBody>
          <a:bodyPr/>
          <a:lstStyle/>
          <a:p>
            <a:pPr algn="ctr"/>
            <a:r>
              <a:rPr lang="en-US" dirty="0" smtClean="0"/>
              <a:t>II.</a:t>
            </a:r>
            <a:br>
              <a:rPr lang="en-US" dirty="0" smtClean="0"/>
            </a:br>
            <a:r>
              <a:rPr lang="en-US" dirty="0" smtClean="0"/>
              <a:t>Eliminate (some) models</a:t>
            </a:r>
            <a:br>
              <a:rPr lang="en-US" dirty="0" smtClean="0"/>
            </a:br>
            <a:r>
              <a:rPr lang="en-US" sz="3600" dirty="0" smtClean="0"/>
              <a:t>by use of stochastic convergence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6F937-EFB3-4502-BA09-76C53A22E6B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Turbulent Combustion</a:t>
            </a:r>
            <a:br>
              <a:rPr lang="en-US" dirty="0" smtClean="0"/>
            </a:br>
            <a:r>
              <a:rPr lang="en-US" dirty="0" smtClean="0"/>
              <a:t>LES with finite rate chemistry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6F937-EFB3-4502-BA09-76C53A22E6B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905000"/>
            <a:ext cx="1036179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w* convergence with stochastic integration over random</a:t>
            </a:r>
          </a:p>
          <a:p>
            <a:r>
              <a:rPr lang="en-US" dirty="0" smtClean="0"/>
              <a:t>variables extends to all nonlinear functions of the solution.</a:t>
            </a:r>
          </a:p>
          <a:p>
            <a:endParaRPr lang="en-US" dirty="0" smtClean="0"/>
          </a:p>
          <a:p>
            <a:r>
              <a:rPr lang="en-US" dirty="0" smtClean="0"/>
              <a:t>Chemical reaction source terms converge</a:t>
            </a:r>
          </a:p>
          <a:p>
            <a:endParaRPr lang="en-US" dirty="0" smtClean="0"/>
          </a:p>
          <a:p>
            <a:r>
              <a:rPr lang="en-US" dirty="0" smtClean="0"/>
              <a:t>Coupling to other nonlinear physical processes converge as well</a:t>
            </a:r>
          </a:p>
          <a:p>
            <a:endParaRPr lang="en-US" dirty="0" smtClean="0"/>
          </a:p>
          <a:p>
            <a:r>
              <a:rPr lang="en-US" dirty="0" smtClean="0"/>
              <a:t>For chemistry (H</a:t>
            </a:r>
            <a:r>
              <a:rPr lang="en-US" baseline="-25000" dirty="0" smtClean="0"/>
              <a:t>2</a:t>
            </a:r>
            <a:r>
              <a:rPr lang="en-US" dirty="0" smtClean="0"/>
              <a:t> flame in scram jet)</a:t>
            </a:r>
          </a:p>
          <a:p>
            <a:r>
              <a:rPr lang="en-US" dirty="0" smtClean="0"/>
              <a:t>	</a:t>
            </a:r>
            <a:r>
              <a:rPr lang="en-US" sz="2400" dirty="0" smtClean="0"/>
              <a:t>turbulence scale (</a:t>
            </a:r>
            <a:r>
              <a:rPr lang="en-US" sz="2400" dirty="0" err="1" smtClean="0"/>
              <a:t>Kolmogorov</a:t>
            </a:r>
            <a:r>
              <a:rPr lang="en-US" sz="2400" dirty="0" smtClean="0"/>
              <a:t>) = 5-10 microns</a:t>
            </a:r>
          </a:p>
          <a:p>
            <a:r>
              <a:rPr lang="en-US" sz="2400" dirty="0" smtClean="0"/>
              <a:t>	&lt;&lt; grid scale = 60-100 microns</a:t>
            </a:r>
          </a:p>
          <a:p>
            <a:r>
              <a:rPr lang="en-US" sz="2400" dirty="0" smtClean="0"/>
              <a:t>	&lt;&lt; chemistry scale = 300 microns 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617538"/>
            <a:ext cx="5372100" cy="1143000"/>
          </a:xfrm>
        </p:spPr>
        <p:txBody>
          <a:bodyPr/>
          <a:lstStyle/>
          <a:p>
            <a:pPr algn="ctr"/>
            <a:r>
              <a:rPr lang="en-US" dirty="0" smtClean="0"/>
              <a:t>Scram Jet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6F937-EFB3-4502-BA09-76C53A22E6B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52500" y="1905000"/>
            <a:ext cx="926061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Chemistry can be computed directly (without models)</a:t>
            </a:r>
          </a:p>
          <a:p>
            <a:r>
              <a:rPr lang="en-US" dirty="0" smtClean="0"/>
              <a:t>in an LES simulation</a:t>
            </a:r>
          </a:p>
          <a:p>
            <a:endParaRPr lang="en-US" dirty="0" smtClean="0"/>
          </a:p>
          <a:p>
            <a:r>
              <a:rPr lang="en-US" b="1" dirty="0" smtClean="0"/>
              <a:t>Removes chemistry model </a:t>
            </a:r>
            <a:r>
              <a:rPr lang="en-US" dirty="0" smtClean="0"/>
              <a:t>from turbulent combustion</a:t>
            </a:r>
          </a:p>
          <a:p>
            <a:endParaRPr lang="en-US" dirty="0" smtClean="0"/>
          </a:p>
          <a:p>
            <a:r>
              <a:rPr lang="en-US" dirty="0" smtClean="0"/>
              <a:t>Only turbulent fluid transport models needed</a:t>
            </a:r>
          </a:p>
          <a:p>
            <a:r>
              <a:rPr lang="en-US" dirty="0" smtClean="0"/>
              <a:t>	</a:t>
            </a:r>
            <a:r>
              <a:rPr lang="en-US" sz="2000" dirty="0" smtClean="0"/>
              <a:t>Model form uncertainty (epistemic : most difficult) eliminated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9529F-9ED9-4795-8069-0C1A0FEC84F4}" type="slidenum">
              <a:rPr lang="en-US"/>
              <a:pPr/>
              <a:t>16</a:t>
            </a:fld>
            <a:endParaRPr lang="en-US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 anchorCtr="1"/>
          <a:lstStyle/>
          <a:p>
            <a:r>
              <a:rPr lang="en-US" sz="4000">
                <a:effectLst>
                  <a:outerShdw blurRad="38100" dist="38100" dir="2700000" algn="tl">
                    <a:srgbClr val="C0C0C0"/>
                  </a:outerShdw>
                </a:effectLst>
              </a:rPr>
              <a:t>Scram jet: H</a:t>
            </a:r>
            <a:r>
              <a:rPr lang="en-US" sz="4000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4000">
                <a:effectLst>
                  <a:outerShdw blurRad="38100" dist="38100" dir="2700000" algn="tl">
                    <a:srgbClr val="C0C0C0"/>
                  </a:outerShdw>
                </a:effectLst>
              </a:rPr>
              <a:t> injection into M = 2.4 cross flow: Mixing Only</a:t>
            </a:r>
          </a:p>
        </p:txBody>
      </p:sp>
      <p:sp>
        <p:nvSpPr>
          <p:cNvPr id="708611" name="Text Box 4"/>
          <p:cNvSpPr txBox="1">
            <a:spLocks noChangeArrowheads="1"/>
          </p:cNvSpPr>
          <p:nvPr/>
        </p:nvSpPr>
        <p:spPr bwMode="auto">
          <a:xfrm>
            <a:off x="6437313" y="3392488"/>
            <a:ext cx="38211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Black dots are the flame front</a:t>
            </a:r>
          </a:p>
          <a:p>
            <a:r>
              <a:rPr lang="en-US" sz="1800">
                <a:latin typeface="Arial" charset="0"/>
              </a:rPr>
              <a:t>extracted from the experimental</a:t>
            </a:r>
          </a:p>
          <a:p>
            <a:r>
              <a:rPr lang="en-US" sz="1800">
                <a:latin typeface="Arial" charset="0"/>
              </a:rPr>
              <a:t>OH-PLIF image.</a:t>
            </a:r>
          </a:p>
        </p:txBody>
      </p:sp>
      <p:pic>
        <p:nvPicPr>
          <p:cNvPr id="708612" name="Picture 4" descr="320_dyn_surface_1600_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775"/>
            <a:ext cx="611505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H_120_new_movi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701" y="3657600"/>
            <a:ext cx="6934200" cy="2987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2500" y="457200"/>
            <a:ext cx="8804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OH radical density indicating internal layer in H</a:t>
            </a:r>
            <a:r>
              <a:rPr lang="en-US" baseline="-25000" dirty="0" smtClean="0"/>
              <a:t>2</a:t>
            </a:r>
            <a:r>
              <a:rPr lang="en-US" dirty="0" smtClean="0"/>
              <a:t> flame</a:t>
            </a:r>
            <a:endParaRPr lang="en-US" dirty="0"/>
          </a:p>
        </p:txBody>
      </p:sp>
      <p:pic>
        <p:nvPicPr>
          <p:cNvPr id="5" name="Picture 4" descr="mirko_O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990600"/>
            <a:ext cx="630555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2_120_new_movi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2" y="228600"/>
            <a:ext cx="9172574" cy="63245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1100" y="457200"/>
            <a:ext cx="7370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 fuel density in center plane through flame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0" y="2590800"/>
            <a:ext cx="5715000" cy="1143000"/>
          </a:xfrm>
        </p:spPr>
        <p:txBody>
          <a:bodyPr/>
          <a:lstStyle/>
          <a:p>
            <a:pPr algn="ctr"/>
            <a:r>
              <a:rPr lang="en-US" dirty="0" smtClean="0"/>
              <a:t>III.</a:t>
            </a:r>
            <a:br>
              <a:rPr lang="en-US" dirty="0" smtClean="0"/>
            </a:br>
            <a:r>
              <a:rPr lang="en-US" dirty="0" smtClean="0"/>
              <a:t>Assess model error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6F937-EFB3-4502-BA09-76C53A22E6B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77DA5-D996-4EF1-85C8-A9A9367841F6}" type="slidenum">
              <a:rPr lang="en-US"/>
              <a:pPr/>
              <a:t>2</a:t>
            </a:fld>
            <a:endParaRPr lang="en-US"/>
          </a:p>
        </p:txBody>
      </p:sp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1" y="617538"/>
            <a:ext cx="6438900" cy="1143000"/>
          </a:xfrm>
        </p:spPr>
        <p:txBody>
          <a:bodyPr/>
          <a:lstStyle/>
          <a:p>
            <a:pPr algn="ctr"/>
            <a:r>
              <a:rPr lang="en-US" dirty="0" smtClean="0"/>
              <a:t> Turbulence</a:t>
            </a:r>
            <a:endParaRPr lang="en-US" dirty="0"/>
          </a:p>
        </p:txBody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0325" y="1905000"/>
            <a:ext cx="8743950" cy="4724399"/>
          </a:xfrm>
        </p:spPr>
        <p:txBody>
          <a:bodyPr/>
          <a:lstStyle/>
          <a:p>
            <a:r>
              <a:rPr lang="en-US" sz="2800" dirty="0" smtClean="0"/>
              <a:t>Mixing</a:t>
            </a:r>
          </a:p>
          <a:p>
            <a:pPr lvl="1"/>
            <a:r>
              <a:rPr lang="en-US" sz="2400" dirty="0" smtClean="0"/>
              <a:t>Instabilities generated by acceleration</a:t>
            </a:r>
            <a:endParaRPr lang="en-US" sz="2400" dirty="0"/>
          </a:p>
          <a:p>
            <a:pPr lvl="1"/>
            <a:r>
              <a:rPr lang="en-US" sz="2000" dirty="0"/>
              <a:t>Two or more fluids in (turbulent) flow</a:t>
            </a:r>
          </a:p>
          <a:p>
            <a:pPr lvl="2"/>
            <a:r>
              <a:rPr lang="en-US" sz="1800" dirty="0"/>
              <a:t>Hot-cold water; salt-fresh water; </a:t>
            </a:r>
            <a:r>
              <a:rPr lang="en-US" sz="1800" dirty="0" smtClean="0"/>
              <a:t>oil-water</a:t>
            </a:r>
            <a:endParaRPr lang="en-US" sz="2000" dirty="0" smtClean="0"/>
          </a:p>
          <a:p>
            <a:pPr lvl="2"/>
            <a:r>
              <a:rPr lang="en-US" sz="1800" dirty="0" smtClean="0"/>
              <a:t> Rayleigh-Taylor, </a:t>
            </a:r>
            <a:r>
              <a:rPr lang="en-US" sz="1800" dirty="0" err="1" smtClean="0"/>
              <a:t>Couette</a:t>
            </a:r>
            <a:r>
              <a:rPr lang="en-US" sz="1800" dirty="0" smtClean="0"/>
              <a:t>, </a:t>
            </a:r>
            <a:r>
              <a:rPr lang="en-US" sz="1800" dirty="0" err="1" smtClean="0"/>
              <a:t>Richtmyer-Meshkov</a:t>
            </a:r>
            <a:endParaRPr lang="en-US" sz="1800" dirty="0" smtClean="0"/>
          </a:p>
          <a:p>
            <a:r>
              <a:rPr lang="en-US" sz="2600" dirty="0" smtClean="0"/>
              <a:t>Turbulent combustion</a:t>
            </a:r>
          </a:p>
          <a:p>
            <a:pPr lvl="1"/>
            <a:r>
              <a:rPr lang="en-US" sz="2200" dirty="0" smtClean="0"/>
              <a:t>H</a:t>
            </a:r>
            <a:r>
              <a:rPr lang="en-US" sz="2200" baseline="-25000" dirty="0" smtClean="0"/>
              <a:t>2 </a:t>
            </a:r>
            <a:r>
              <a:rPr lang="en-US" sz="2200" dirty="0" smtClean="0"/>
              <a:t>flame in engine of a scram jet</a:t>
            </a:r>
          </a:p>
          <a:p>
            <a:r>
              <a:rPr lang="en-US" sz="2600" dirty="0" err="1" smtClean="0"/>
              <a:t>Multiscale</a:t>
            </a:r>
            <a:r>
              <a:rPr lang="en-US" sz="2600" dirty="0" smtClean="0"/>
              <a:t> issue</a:t>
            </a:r>
          </a:p>
          <a:p>
            <a:pPr lvl="1"/>
            <a:r>
              <a:rPr lang="en-US" sz="2200" dirty="0" smtClean="0"/>
              <a:t>DNS vs. LES vs. RANS</a:t>
            </a:r>
          </a:p>
          <a:p>
            <a:pPr lvl="2"/>
            <a:r>
              <a:rPr lang="en-US" sz="1800" dirty="0" smtClean="0"/>
              <a:t>LES: resolve some but not all turbulent scales; model the rest</a:t>
            </a:r>
            <a:endParaRPr lang="en-US" sz="1800" dirty="0"/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tests of theory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6F937-EFB3-4502-BA09-76C53A22E6B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2900" y="3429000"/>
            <a:ext cx="9220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400" dirty="0" err="1" smtClean="0"/>
              <a:t>Subgrid</a:t>
            </a:r>
            <a:r>
              <a:rPr lang="en-US" sz="2400" dirty="0" smtClean="0"/>
              <a:t> scale models for unresolved LES scales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 Tracking limits numerical mass diffusion 	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 Stochastic convergence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A534-84E7-4985-8214-7F2E1BF44BEC}" type="slidenum">
              <a:rPr lang="en-US"/>
              <a:pPr/>
              <a:t>21</a:t>
            </a:fld>
            <a:endParaRPr lang="en-US"/>
          </a:p>
        </p:txBody>
      </p:sp>
      <p:pic>
        <p:nvPicPr>
          <p:cNvPr id="625666" name="Picture 2" descr="slotted_sphere_me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3505200"/>
            <a:ext cx="3257550" cy="2695575"/>
          </a:xfrm>
          <a:prstGeom prst="rect">
            <a:avLst/>
          </a:prstGeom>
          <a:noFill/>
        </p:spPr>
      </p:pic>
      <p:sp>
        <p:nvSpPr>
          <p:cNvPr id="625667" name="Rectangle 3"/>
          <p:cNvSpPr>
            <a:spLocks noGrp="1" noChangeArrowheads="1"/>
          </p:cNvSpPr>
          <p:nvPr>
            <p:ph type="title"/>
          </p:nvPr>
        </p:nvSpPr>
        <p:spPr>
          <a:xfrm>
            <a:off x="771525" y="228600"/>
            <a:ext cx="8658225" cy="838200"/>
          </a:xfrm>
        </p:spPr>
        <p:txBody>
          <a:bodyPr/>
          <a:lstStyle/>
          <a:p>
            <a:r>
              <a:rPr lang="en-US" altLang="zh-CN" sz="2400" b="1">
                <a:ea typeface="宋体" pitchFamily="2" charset="-122"/>
              </a:rPr>
              <a:t>Geometry preservation, accuracy and high </a:t>
            </a:r>
            <a:br>
              <a:rPr lang="en-US" altLang="zh-CN" sz="2400" b="1">
                <a:ea typeface="宋体" pitchFamily="2" charset="-122"/>
              </a:rPr>
            </a:br>
            <a:r>
              <a:rPr lang="en-US" altLang="zh-CN" sz="2400" b="1">
                <a:ea typeface="宋体" pitchFamily="2" charset="-122"/>
              </a:rPr>
              <a:t>(subgrid) resolution</a:t>
            </a:r>
          </a:p>
        </p:txBody>
      </p:sp>
      <p:pic>
        <p:nvPicPr>
          <p:cNvPr id="625668" name="Picture 4" descr="disk-c0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676400"/>
            <a:ext cx="2314575" cy="2057400"/>
          </a:xfrm>
          <a:prstGeom prst="rect">
            <a:avLst/>
          </a:prstGeom>
          <a:noFill/>
        </p:spPr>
      </p:pic>
      <p:pic>
        <p:nvPicPr>
          <p:cNvPr id="625669" name="Picture 5" descr="resolution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3575" y="3733800"/>
            <a:ext cx="2755900" cy="2895600"/>
          </a:xfrm>
          <a:prstGeom prst="rect">
            <a:avLst/>
          </a:prstGeom>
          <a:noFill/>
        </p:spPr>
      </p:pic>
      <p:sp>
        <p:nvSpPr>
          <p:cNvPr id="625670" name="Text Box 6"/>
          <p:cNvSpPr txBox="1">
            <a:spLocks noChangeArrowheads="1"/>
          </p:cNvSpPr>
          <p:nvPr/>
        </p:nvSpPr>
        <p:spPr bwMode="auto">
          <a:xfrm>
            <a:off x="2057400" y="6248400"/>
            <a:ext cx="2314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latin typeface="Times New Roman" pitchFamily="18" charset="0"/>
                <a:cs typeface="Arial" charset="0"/>
              </a:rPr>
              <a:t>Geometry preservation</a:t>
            </a:r>
          </a:p>
        </p:txBody>
      </p:sp>
      <p:sp>
        <p:nvSpPr>
          <p:cNvPr id="625671" name="Text Box 7"/>
          <p:cNvSpPr txBox="1">
            <a:spLocks noChangeArrowheads="1"/>
          </p:cNvSpPr>
          <p:nvPr/>
        </p:nvSpPr>
        <p:spPr bwMode="auto">
          <a:xfrm>
            <a:off x="6172200" y="6172200"/>
            <a:ext cx="1908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latin typeface="Times New Roman" pitchFamily="18" charset="0"/>
                <a:cs typeface="Arial" charset="0"/>
              </a:rPr>
              <a:t>Subgrid resolution</a:t>
            </a:r>
          </a:p>
        </p:txBody>
      </p:sp>
      <p:pic>
        <p:nvPicPr>
          <p:cNvPr id="625672" name="Picture 8" descr="revers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3575" y="1447800"/>
            <a:ext cx="3600450" cy="2414588"/>
          </a:xfrm>
          <a:prstGeom prst="rect">
            <a:avLst/>
          </a:prstGeom>
          <a:noFill/>
        </p:spPr>
      </p:pic>
      <p:sp>
        <p:nvSpPr>
          <p:cNvPr id="625673" name="Text Box 9"/>
          <p:cNvSpPr txBox="1">
            <a:spLocks noChangeArrowheads="1"/>
          </p:cNvSpPr>
          <p:nvPr/>
        </p:nvSpPr>
        <p:spPr bwMode="auto">
          <a:xfrm>
            <a:off x="7200900" y="3733800"/>
            <a:ext cx="1084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latin typeface="Times New Roman" pitchFamily="18" charset="0"/>
                <a:cs typeface="Arial" charset="0"/>
              </a:rPr>
              <a:t>Accuracy</a:t>
            </a:r>
          </a:p>
        </p:txBody>
      </p:sp>
      <p:sp>
        <p:nvSpPr>
          <p:cNvPr id="625674" name="Text Box 10"/>
          <p:cNvSpPr txBox="1">
            <a:spLocks noChangeArrowheads="1"/>
          </p:cNvSpPr>
          <p:nvPr/>
        </p:nvSpPr>
        <p:spPr bwMode="auto">
          <a:xfrm>
            <a:off x="4629150" y="1981200"/>
            <a:ext cx="11223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latin typeface="Times New Roman" pitchFamily="18" charset="0"/>
                <a:cs typeface="Arial" charset="0"/>
              </a:rPr>
              <a:t>64x64x64</a:t>
            </a:r>
          </a:p>
        </p:txBody>
      </p:sp>
      <p:sp>
        <p:nvSpPr>
          <p:cNvPr id="625675" name="Text Box 11"/>
          <p:cNvSpPr txBox="1">
            <a:spLocks noChangeArrowheads="1"/>
          </p:cNvSpPr>
          <p:nvPr/>
        </p:nvSpPr>
        <p:spPr bwMode="auto">
          <a:xfrm>
            <a:off x="4543425" y="3200400"/>
            <a:ext cx="1465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600">
                <a:latin typeface="Times New Roman" pitchFamily="18" charset="0"/>
                <a:cs typeface="Arial" charset="0"/>
              </a:rPr>
              <a:t>128x128x128</a:t>
            </a:r>
          </a:p>
        </p:txBody>
      </p:sp>
      <p:sp>
        <p:nvSpPr>
          <p:cNvPr id="625676" name="Text Box 12"/>
          <p:cNvSpPr txBox="1">
            <a:spLocks noChangeArrowheads="1"/>
          </p:cNvSpPr>
          <p:nvPr/>
        </p:nvSpPr>
        <p:spPr bwMode="auto">
          <a:xfrm>
            <a:off x="582613" y="2576513"/>
            <a:ext cx="485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 b="1">
                <a:latin typeface="Times New Roman" pitchFamily="18" charset="0"/>
                <a:cs typeface="Arial" charset="0"/>
              </a:rPr>
              <a:t>2D</a:t>
            </a:r>
          </a:p>
        </p:txBody>
      </p:sp>
      <p:sp>
        <p:nvSpPr>
          <p:cNvPr id="625677" name="Text Box 13"/>
          <p:cNvSpPr txBox="1">
            <a:spLocks noChangeArrowheads="1"/>
          </p:cNvSpPr>
          <p:nvPr/>
        </p:nvSpPr>
        <p:spPr bwMode="auto">
          <a:xfrm>
            <a:off x="1457325" y="4800600"/>
            <a:ext cx="485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 b="1">
                <a:latin typeface="Times New Roman" pitchFamily="18" charset="0"/>
                <a:cs typeface="Arial" charset="0"/>
              </a:rPr>
              <a:t>3D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DDBA-6227-40AE-A59F-2473DE84403F}" type="slidenum">
              <a:rPr lang="en-US"/>
              <a:pPr/>
              <a:t>22</a:t>
            </a:fld>
            <a:endParaRPr lang="en-US"/>
          </a:p>
        </p:txBody>
      </p:sp>
      <p:pic>
        <p:nvPicPr>
          <p:cNvPr id="627714" name="Picture 2" descr="msphere_me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0" y="3733800"/>
            <a:ext cx="4029075" cy="2686050"/>
          </a:xfrm>
          <a:prstGeom prst="rect">
            <a:avLst/>
          </a:prstGeom>
          <a:noFill/>
        </p:spPr>
      </p:pic>
      <p:sp>
        <p:nvSpPr>
          <p:cNvPr id="627715" name="Rectangle 3"/>
          <p:cNvSpPr>
            <a:spLocks noGrp="1" noChangeArrowheads="1"/>
          </p:cNvSpPr>
          <p:nvPr>
            <p:ph type="title"/>
          </p:nvPr>
        </p:nvSpPr>
        <p:spPr>
          <a:xfrm>
            <a:off x="857250" y="0"/>
            <a:ext cx="8804275" cy="838200"/>
          </a:xfrm>
        </p:spPr>
        <p:txBody>
          <a:bodyPr/>
          <a:lstStyle/>
          <a:p>
            <a:r>
              <a:rPr lang="en-US" altLang="zh-CN" sz="2800">
                <a:ea typeface="宋体" pitchFamily="2" charset="-122"/>
              </a:rPr>
              <a:t>Robust geometry and topology functions</a:t>
            </a:r>
          </a:p>
        </p:txBody>
      </p:sp>
      <p:pic>
        <p:nvPicPr>
          <p:cNvPr id="627716" name="Picture 4" descr="db_mesh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4950" y="1066800"/>
            <a:ext cx="3657600" cy="2425700"/>
          </a:xfrm>
          <a:prstGeom prst="rect">
            <a:avLst/>
          </a:prstGeom>
          <a:noFill/>
        </p:spPr>
      </p:pic>
      <p:sp>
        <p:nvSpPr>
          <p:cNvPr id="627717" name="Text Box 5"/>
          <p:cNvSpPr txBox="1">
            <a:spLocks noChangeArrowheads="1"/>
          </p:cNvSpPr>
          <p:nvPr/>
        </p:nvSpPr>
        <p:spPr bwMode="auto">
          <a:xfrm>
            <a:off x="5572125" y="3505200"/>
            <a:ext cx="3184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 b="1">
                <a:latin typeface="Times New Roman" pitchFamily="18" charset="0"/>
                <a:cs typeface="Arial" charset="0"/>
              </a:rPr>
              <a:t>Robust topological bifurcation</a:t>
            </a:r>
          </a:p>
        </p:txBody>
      </p:sp>
      <p:pic>
        <p:nvPicPr>
          <p:cNvPr id="627718" name="Picture 6" descr="twist_mes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" y="1447800"/>
            <a:ext cx="4972050" cy="3314700"/>
          </a:xfrm>
          <a:prstGeom prst="rect">
            <a:avLst/>
          </a:prstGeom>
          <a:noFill/>
        </p:spPr>
      </p:pic>
      <p:sp>
        <p:nvSpPr>
          <p:cNvPr id="627719" name="Text Box 7"/>
          <p:cNvSpPr txBox="1">
            <a:spLocks noChangeArrowheads="1"/>
          </p:cNvSpPr>
          <p:nvPr/>
        </p:nvSpPr>
        <p:spPr bwMode="auto">
          <a:xfrm>
            <a:off x="857250" y="4876800"/>
            <a:ext cx="2881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 b="1">
                <a:latin typeface="Times New Roman" pitchFamily="18" charset="0"/>
                <a:cs typeface="Arial" charset="0"/>
              </a:rPr>
              <a:t>Efficient mesh deformation</a:t>
            </a: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3171825" y="5791200"/>
            <a:ext cx="2343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 b="1">
                <a:latin typeface="Times New Roman" pitchFamily="18" charset="0"/>
                <a:cs typeface="Arial" charset="0"/>
              </a:rPr>
              <a:t>Robust mesh merging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475B-0EAB-4D8D-B8CF-1E14347A82B1}" type="slidenum">
              <a:rPr lang="en-US"/>
              <a:pPr/>
              <a:t>23</a:t>
            </a:fld>
            <a:endParaRPr lang="en-US"/>
          </a:p>
        </p:txBody>
      </p:sp>
      <p:sp>
        <p:nvSpPr>
          <p:cNvPr id="515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Subgrid models for turbulence, etc.</a:t>
            </a:r>
          </a:p>
        </p:txBody>
      </p:sp>
      <p:sp>
        <p:nvSpPr>
          <p:cNvPr id="515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30325" y="2017713"/>
            <a:ext cx="5870575" cy="4114800"/>
          </a:xfrm>
        </p:spPr>
        <p:txBody>
          <a:bodyPr/>
          <a:lstStyle/>
          <a:p>
            <a:r>
              <a:rPr lang="en-US" sz="2800"/>
              <a:t>Typical equations have the form</a:t>
            </a:r>
          </a:p>
          <a:p>
            <a:r>
              <a:rPr lang="en-US" sz="2800"/>
              <a:t>Averaged equations:</a:t>
            </a:r>
          </a:p>
        </p:txBody>
      </p:sp>
      <p:graphicFrame>
        <p:nvGraphicFramePr>
          <p:cNvPr id="515076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7010400" y="2057400"/>
          <a:ext cx="3276600" cy="620713"/>
        </p:xfrm>
        <a:graphic>
          <a:graphicData uri="http://schemas.openxmlformats.org/presentationml/2006/ole">
            <p:oleObj spid="_x0000_s515076" name="Equation" r:id="rId4" imgW="1206360" imgH="228600" progId="Equation.DSMT4">
              <p:embed/>
            </p:oleObj>
          </a:graphicData>
        </a:graphic>
      </p:graphicFrame>
      <p:graphicFrame>
        <p:nvGraphicFramePr>
          <p:cNvPr id="515077" name="Object 5"/>
          <p:cNvGraphicFramePr>
            <a:graphicFrameLocks noChangeAspect="1"/>
          </p:cNvGraphicFramePr>
          <p:nvPr>
            <p:ph sz="quarter" idx="3"/>
          </p:nvPr>
        </p:nvGraphicFramePr>
        <p:xfrm>
          <a:off x="2019300" y="3276600"/>
          <a:ext cx="4038600" cy="2087563"/>
        </p:xfrm>
        <a:graphic>
          <a:graphicData uri="http://schemas.openxmlformats.org/presentationml/2006/ole">
            <p:oleObj spid="_x0000_s515077" name="Equation" r:id="rId5" imgW="1498320" imgH="774360" progId="Equation.DSMT4">
              <p:embed/>
            </p:oleObj>
          </a:graphicData>
        </a:graphic>
      </p:graphicFrame>
      <p:sp>
        <p:nvSpPr>
          <p:cNvPr id="515078" name="Text Box 6"/>
          <p:cNvSpPr txBox="1">
            <a:spLocks noChangeArrowheads="1"/>
          </p:cNvSpPr>
          <p:nvPr/>
        </p:nvSpPr>
        <p:spPr bwMode="auto">
          <a:xfrm>
            <a:off x="1470025" y="5467350"/>
            <a:ext cx="861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is the subgrid scale model and corrects for grid errors</a:t>
            </a:r>
          </a:p>
        </p:txBody>
      </p:sp>
      <p:graphicFrame>
        <p:nvGraphicFramePr>
          <p:cNvPr id="515079" name="Object 7"/>
          <p:cNvGraphicFramePr>
            <a:graphicFrameLocks noChangeAspect="1"/>
          </p:cNvGraphicFramePr>
          <p:nvPr/>
        </p:nvGraphicFramePr>
        <p:xfrm>
          <a:off x="723900" y="5486400"/>
          <a:ext cx="762000" cy="596900"/>
        </p:xfrm>
        <a:graphic>
          <a:graphicData uri="http://schemas.openxmlformats.org/presentationml/2006/ole">
            <p:oleObj spid="_x0000_s515079" name="Equation" r:id="rId6" imgW="291960" imgH="2286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C3994-7456-43C0-82D8-F5BDB0E441AE}" type="slidenum">
              <a:rPr lang="en-US"/>
              <a:pPr/>
              <a:t>24</a:t>
            </a:fld>
            <a:endParaRPr lang="en-US"/>
          </a:p>
        </p:txBody>
      </p:sp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Subgrid models for turbulent flow</a:t>
            </a:r>
          </a:p>
        </p:txBody>
      </p:sp>
      <p:graphicFrame>
        <p:nvGraphicFramePr>
          <p:cNvPr id="516099" name="Object 3"/>
          <p:cNvGraphicFramePr>
            <a:graphicFrameLocks noChangeAspect="1"/>
          </p:cNvGraphicFramePr>
          <p:nvPr>
            <p:ph idx="1"/>
          </p:nvPr>
        </p:nvGraphicFramePr>
        <p:xfrm>
          <a:off x="1638300" y="2400300"/>
          <a:ext cx="7010400" cy="3351213"/>
        </p:xfrm>
        <a:graphic>
          <a:graphicData uri="http://schemas.openxmlformats.org/presentationml/2006/ole">
            <p:oleObj spid="_x0000_s516099" name="Equation" r:id="rId4" imgW="2603160" imgH="124452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F5891-4153-4E2C-8F70-4BE0D312AF1D}" type="slidenum">
              <a:rPr lang="en-US"/>
              <a:pPr/>
              <a:t>25</a:t>
            </a:fld>
            <a:endParaRPr lang="en-US"/>
          </a:p>
        </p:txBody>
      </p:sp>
      <p:sp>
        <p:nvSpPr>
          <p:cNvPr id="70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28900" y="617538"/>
            <a:ext cx="7432675" cy="1143000"/>
          </a:xfrm>
        </p:spPr>
        <p:txBody>
          <a:bodyPr/>
          <a:lstStyle/>
          <a:p>
            <a:r>
              <a:rPr lang="en-US" sz="4000" dirty="0" smtClean="0"/>
              <a:t>Application based testing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70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Hydro instabilities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Rayleigh-Taylor and </a:t>
            </a:r>
            <a:r>
              <a:rPr lang="en-US" sz="2000" dirty="0" err="1"/>
              <a:t>Richtmyer-Meshkov</a:t>
            </a:r>
            <a:endParaRPr lang="en-US" sz="2000" dirty="0"/>
          </a:p>
          <a:p>
            <a:pPr lvl="2">
              <a:lnSpc>
                <a:spcPct val="90000"/>
              </a:lnSpc>
            </a:pPr>
            <a:r>
              <a:rPr lang="en-US" sz="1800" dirty="0"/>
              <a:t>ICF applications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Turbulent mixing and combustion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Scram jet applications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Mixing in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Couette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flow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Spent nuclear fuel separation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Crystal growth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Nuclear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fuel processing;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porous media applications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Diesel spray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Droplet size in primary jet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beakup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7AA2-8818-4818-8C1C-AC8AC263F8CC}" type="slidenum">
              <a:rPr lang="en-US"/>
              <a:pPr/>
              <a:t>26</a:t>
            </a:fld>
            <a:endParaRPr lang="en-US"/>
          </a:p>
        </p:txBody>
      </p:sp>
      <p:sp>
        <p:nvSpPr>
          <p:cNvPr id="71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Rayleigh-Taylor Instable Mixing</a:t>
            </a:r>
          </a:p>
        </p:txBody>
      </p:sp>
      <p:sp>
        <p:nvSpPr>
          <p:cNvPr id="719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2017713"/>
            <a:ext cx="5130801" cy="4114800"/>
          </a:xfrm>
        </p:spPr>
        <p:txBody>
          <a:bodyPr/>
          <a:lstStyle/>
          <a:p>
            <a:r>
              <a:rPr lang="en-US" sz="2800" dirty="0"/>
              <a:t>Light fluid accelerates heavy</a:t>
            </a:r>
          </a:p>
          <a:p>
            <a:pPr lvl="1"/>
            <a:r>
              <a:rPr lang="en-US" sz="2400" dirty="0"/>
              <a:t>Across a density contrast interface</a:t>
            </a:r>
          </a:p>
          <a:p>
            <a:r>
              <a:rPr lang="en-US" sz="2800" dirty="0"/>
              <a:t>Overall growth of mixing region</a:t>
            </a:r>
          </a:p>
          <a:p>
            <a:r>
              <a:rPr lang="en-US" sz="2800" dirty="0"/>
              <a:t>Molecular mixing: second moment of concentration </a:t>
            </a:r>
          </a:p>
        </p:txBody>
      </p:sp>
      <p:graphicFrame>
        <p:nvGraphicFramePr>
          <p:cNvPr id="719876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5905500" y="1878013"/>
          <a:ext cx="3962400" cy="4549775"/>
        </p:xfrm>
        <a:graphic>
          <a:graphicData uri="http://schemas.openxmlformats.org/presentationml/2006/ole">
            <p:oleObj spid="_x0000_s719876" name="Equation" r:id="rId3" imgW="1371600" imgH="157464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F48E6-7A7F-4F55-84E4-7A85A8D82662}" type="slidenum">
              <a:rPr lang="en-US"/>
              <a:pPr/>
              <a:t>27</a:t>
            </a:fld>
            <a:endParaRPr lang="en-US"/>
          </a:p>
        </p:txBody>
      </p:sp>
      <p:sp>
        <p:nvSpPr>
          <p:cNvPr id="71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Simulation study of RT alpha for</a:t>
            </a:r>
            <a:br>
              <a:rPr lang="en-US" sz="4000"/>
            </a:br>
            <a:r>
              <a:rPr lang="en-US" sz="4000"/>
              <a:t>Smeeton-Youngs experiment #112</a:t>
            </a:r>
          </a:p>
        </p:txBody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Agreement with experiment (validation)</a:t>
            </a:r>
          </a:p>
          <a:p>
            <a:r>
              <a:rPr lang="en-US" sz="2800" dirty="0"/>
              <a:t>Agreement under mesh refinement (verification)</a:t>
            </a:r>
          </a:p>
          <a:p>
            <a:r>
              <a:rPr lang="en-US" sz="2800" dirty="0"/>
              <a:t>Agreement under statistical refinement (verification)</a:t>
            </a:r>
          </a:p>
          <a:p>
            <a:r>
              <a:rPr lang="en-US" sz="2800" dirty="0"/>
              <a:t>Agreement </a:t>
            </a:r>
            <a:r>
              <a:rPr lang="en-US" sz="2800" dirty="0" smtClean="0"/>
              <a:t>with Andrews-</a:t>
            </a:r>
            <a:r>
              <a:rPr lang="en-US" sz="2800" dirty="0" err="1" smtClean="0"/>
              <a:t>Mueschke</a:t>
            </a:r>
            <a:r>
              <a:rPr lang="en-US" sz="2800" dirty="0" smtClean="0"/>
              <a:t>-Schilling </a:t>
            </a:r>
            <a:r>
              <a:rPr lang="en-US" sz="2800" dirty="0"/>
              <a:t>(code comparison; different experiment)</a:t>
            </a:r>
          </a:p>
          <a:p>
            <a:r>
              <a:rPr lang="en-US" sz="2800" dirty="0"/>
              <a:t>Agreement within error bounds established for uncertain initial conditions (uncertainty quantification)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855D6-4A25-4475-9E82-A99A168F6DBD}" type="slidenum">
              <a:rPr lang="en-US"/>
              <a:pPr/>
              <a:t>28</a:t>
            </a:fld>
            <a:endParaRPr lang="en-US"/>
          </a:p>
        </p:txBody>
      </p:sp>
      <p:sp>
        <p:nvSpPr>
          <p:cNvPr id="715778" name="TextBox 8"/>
          <p:cNvSpPr txBox="1">
            <a:spLocks noChangeArrowheads="1"/>
          </p:cNvSpPr>
          <p:nvPr/>
        </p:nvSpPr>
        <p:spPr bwMode="auto">
          <a:xfrm>
            <a:off x="6172200" y="4343400"/>
            <a:ext cx="394335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sz="1200" b="1">
              <a:latin typeface="Calibri" pitchFamily="34" charset="0"/>
              <a:ea typeface="宋体" pitchFamily="2" charset="-122"/>
              <a:cs typeface="Arial" charset="0"/>
            </a:endParaRPr>
          </a:p>
          <a:p>
            <a:pPr eaLnBrk="1" hangingPunct="1"/>
            <a:r>
              <a:rPr lang="en-US" sz="1200" b="1">
                <a:latin typeface="Calibri" pitchFamily="34" charset="0"/>
                <a:ea typeface="宋体" pitchFamily="2" charset="-122"/>
                <a:cs typeface="Arial" charset="0"/>
              </a:rPr>
              <a:t>Experiment : V. S. Smeeton and D. L. Youngs,  Experimental investigation of turbulent mixing by</a:t>
            </a:r>
          </a:p>
          <a:p>
            <a:pPr eaLnBrk="1" hangingPunct="1"/>
            <a:r>
              <a:rPr lang="en-US" sz="1200" b="1">
                <a:latin typeface="Calibri" pitchFamily="34" charset="0"/>
                <a:ea typeface="宋体" pitchFamily="2" charset="-122"/>
                <a:cs typeface="Arial" charset="0"/>
              </a:rPr>
              <a:t>Rayleigh-Taylor instability (part 3). AWE Report Number 0 35/87, 1987</a:t>
            </a:r>
          </a:p>
          <a:p>
            <a:pPr eaLnBrk="1" hangingPunct="1"/>
            <a:r>
              <a:rPr lang="en-US" sz="1200" b="1">
                <a:latin typeface="Calibri" pitchFamily="34" charset="0"/>
                <a:ea typeface="宋体" pitchFamily="2" charset="-122"/>
                <a:cs typeface="Arial" charset="0"/>
              </a:rPr>
              <a:t>Simulation : H. Lim, J. Iwerks, J. Glimm, and D. H. Sharp,  Nonideal Rayleigh-Taylor Mixing</a:t>
            </a:r>
          </a:p>
        </p:txBody>
      </p:sp>
      <p:sp>
        <p:nvSpPr>
          <p:cNvPr id="715779" name="TextBox 9"/>
          <p:cNvSpPr txBox="1">
            <a:spLocks noChangeArrowheads="1"/>
          </p:cNvSpPr>
          <p:nvPr/>
        </p:nvSpPr>
        <p:spPr bwMode="auto">
          <a:xfrm>
            <a:off x="257175" y="6019800"/>
            <a:ext cx="9858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200">
                <a:latin typeface="Calibri" pitchFamily="34" charset="0"/>
                <a:ea typeface="宋体" pitchFamily="2" charset="-122"/>
                <a:cs typeface="Arial" charset="0"/>
              </a:rPr>
              <a:t>The simulations reported here were performed on New York Blue, the BG/L computer operated jointly by Stony Brook University and BNL.</a:t>
            </a:r>
          </a:p>
        </p:txBody>
      </p:sp>
      <p:pic>
        <p:nvPicPr>
          <p:cNvPr id="715780" name="Picture 10" descr="full_new_new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" y="1752600"/>
            <a:ext cx="4876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5781" name="Picture 11" descr="alpha_new_new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685800"/>
            <a:ext cx="4114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5782" name="Text Box 6"/>
          <p:cNvSpPr txBox="1">
            <a:spLocks noChangeArrowheads="1"/>
          </p:cNvSpPr>
          <p:nvPr/>
        </p:nvSpPr>
        <p:spPr bwMode="auto">
          <a:xfrm>
            <a:off x="1089025" y="285750"/>
            <a:ext cx="37226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Simulation-Experiment</a:t>
            </a:r>
          </a:p>
          <a:p>
            <a:r>
              <a:rPr lang="en-US" dirty="0"/>
              <a:t>Comparison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9647-AD1A-4ED6-89FC-6E310A1BD848}" type="slidenum">
              <a:rPr lang="en-US"/>
              <a:pPr/>
              <a:t>29</a:t>
            </a:fld>
            <a:endParaRPr lang="en-US"/>
          </a:p>
        </p:txBody>
      </p:sp>
      <p:sp>
        <p:nvSpPr>
          <p:cNvPr id="71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Molecular level mixing: </a:t>
            </a:r>
            <a:br>
              <a:rPr lang="en-US" sz="4000"/>
            </a:br>
            <a:r>
              <a:rPr lang="en-US" sz="4000"/>
              <a:t>second moment of concentration </a:t>
            </a:r>
            <a:br>
              <a:rPr lang="en-US" sz="4000"/>
            </a:br>
            <a:r>
              <a:rPr lang="en-US" sz="2800"/>
              <a:t>2 experiments, 3 simulations (one DNS) compared</a:t>
            </a:r>
          </a:p>
        </p:txBody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8853" name="Picture 5" descr="rs_theta_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5100" y="2381250"/>
            <a:ext cx="4953000" cy="4019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Models and numerical analysis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6F937-EFB3-4502-BA09-76C53A22E6B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09701" y="2590800"/>
            <a:ext cx="8305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LES depends on models</a:t>
            </a:r>
          </a:p>
          <a:p>
            <a:pPr lvl="1">
              <a:buFont typeface="Wingdings" pitchFamily="2" charset="2"/>
              <a:buChar char="q"/>
            </a:pPr>
            <a:r>
              <a:rPr lang="en-US" sz="1800" dirty="0" smtClean="0"/>
              <a:t> Fluctuations at a sub grid level influence computation at the grid level; is approximated; hence the model.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Models: generally largest source of simulation 	error and uncertainty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Richtmyer</a:t>
            </a:r>
            <a:r>
              <a:rPr lang="en-US" dirty="0" smtClean="0"/>
              <a:t> </a:t>
            </a:r>
            <a:r>
              <a:rPr lang="en-US" dirty="0" err="1" smtClean="0"/>
              <a:t>Meshkov</a:t>
            </a:r>
            <a:r>
              <a:rPr lang="en-US" dirty="0" smtClean="0"/>
              <a:t> Instability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2743200"/>
            <a:ext cx="8743950" cy="3011487"/>
          </a:xfrm>
        </p:spPr>
        <p:txBody>
          <a:bodyPr/>
          <a:lstStyle/>
          <a:p>
            <a:r>
              <a:rPr lang="en-US" sz="2800" dirty="0" smtClean="0"/>
              <a:t>Circular domain, perturbed circular interface</a:t>
            </a:r>
          </a:p>
          <a:p>
            <a:pPr lvl="1"/>
            <a:r>
              <a:rPr lang="en-US" sz="2000" dirty="0" smtClean="0"/>
              <a:t>Ingoing circular shock passes through interface, causes instability</a:t>
            </a:r>
          </a:p>
          <a:p>
            <a:pPr lvl="1"/>
            <a:r>
              <a:rPr lang="en-US" sz="2000" dirty="0" smtClean="0"/>
              <a:t>Reaches origin, reflects there, </a:t>
            </a:r>
            <a:r>
              <a:rPr lang="en-US" sz="2000" dirty="0" err="1" smtClean="0"/>
              <a:t>recrosses</a:t>
            </a:r>
            <a:r>
              <a:rPr lang="en-US" sz="2000" dirty="0" smtClean="0"/>
              <a:t> (</a:t>
            </a:r>
            <a:r>
              <a:rPr lang="en-US" sz="2000" dirty="0" err="1" smtClean="0"/>
              <a:t>reshocks</a:t>
            </a:r>
            <a:r>
              <a:rPr lang="en-US" sz="2000" dirty="0" smtClean="0"/>
              <a:t>) perturbed interface</a:t>
            </a:r>
          </a:p>
          <a:p>
            <a:r>
              <a:rPr lang="en-US" sz="2800" dirty="0" smtClean="0"/>
              <a:t>High level of chaotic mixing results</a:t>
            </a:r>
          </a:p>
          <a:p>
            <a:r>
              <a:rPr lang="en-US" sz="2800" dirty="0" smtClean="0"/>
              <a:t>Convergence of </a:t>
            </a:r>
            <a:r>
              <a:rPr lang="en-US" sz="2800" dirty="0" err="1" smtClean="0"/>
              <a:t>pdfs</a:t>
            </a:r>
            <a:r>
              <a:rPr lang="en-US" sz="2800" dirty="0" smtClean="0"/>
              <a:t> of concentrations shown</a:t>
            </a:r>
          </a:p>
          <a:p>
            <a:pPr lvl="1"/>
            <a:r>
              <a:rPr lang="en-US" sz="2000" dirty="0" smtClean="0"/>
              <a:t>L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norm of distribution functions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5B67-C4C2-444F-B9B5-CD21F07DAA6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7F375-A062-4EEA-A4CD-90460401F712}" type="slidenum">
              <a:rPr lang="en-US"/>
              <a:pPr/>
              <a:t>31</a:t>
            </a:fld>
            <a:endParaRPr lang="en-US"/>
          </a:p>
        </p:txBody>
      </p:sp>
      <p:sp>
        <p:nvSpPr>
          <p:cNvPr id="4608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06" name="Picture 6" descr="rand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0" y="0"/>
            <a:ext cx="3619500" cy="7239000"/>
          </a:xfrm>
          <a:prstGeom prst="rect">
            <a:avLst/>
          </a:prstGeom>
          <a:noFill/>
        </p:spPr>
      </p:pic>
      <p:pic>
        <p:nvPicPr>
          <p:cNvPr id="460807" name="Picture 7" descr="init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0"/>
            <a:ext cx="3619500" cy="7239000"/>
          </a:xfrm>
          <a:prstGeom prst="rect">
            <a:avLst/>
          </a:prstGeom>
          <a:noFill/>
        </p:spPr>
      </p:pic>
      <p:sp>
        <p:nvSpPr>
          <p:cNvPr id="460808" name="Text Box 8"/>
          <p:cNvSpPr txBox="1">
            <a:spLocks noChangeArrowheads="1"/>
          </p:cNvSpPr>
          <p:nvPr/>
        </p:nvSpPr>
        <p:spPr bwMode="auto">
          <a:xfrm>
            <a:off x="342900" y="2286000"/>
            <a:ext cx="2789238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Circular</a:t>
            </a:r>
          </a:p>
          <a:p>
            <a:r>
              <a:rPr lang="en-US" b="1"/>
              <a:t>RM instability</a:t>
            </a:r>
          </a:p>
          <a:p>
            <a:r>
              <a:rPr lang="en-US"/>
              <a:t>Initial (left)</a:t>
            </a:r>
          </a:p>
          <a:p>
            <a:r>
              <a:rPr lang="en-US"/>
              <a:t>and after</a:t>
            </a:r>
          </a:p>
          <a:p>
            <a:r>
              <a:rPr lang="en-US"/>
              <a:t>reshock </a:t>
            </a:r>
          </a:p>
          <a:p>
            <a:r>
              <a:rPr lang="en-US"/>
              <a:t>(right) density</a:t>
            </a:r>
          </a:p>
          <a:p>
            <a:r>
              <a:rPr lang="en-US"/>
              <a:t>plots. Upper and</a:t>
            </a:r>
          </a:p>
          <a:p>
            <a:r>
              <a:rPr lang="en-US"/>
              <a:t>lower inserts</a:t>
            </a:r>
          </a:p>
          <a:p>
            <a:r>
              <a:rPr lang="en-US"/>
              <a:t>show enlarged</a:t>
            </a:r>
          </a:p>
          <a:p>
            <a:r>
              <a:rPr lang="en-US"/>
              <a:t>details of flow.</a:t>
            </a:r>
          </a:p>
        </p:txBody>
      </p:sp>
      <p:pic>
        <p:nvPicPr>
          <p:cNvPr id="460809" name="Picture 9" descr="random"/>
          <p:cNvPicPr>
            <a:picLocks noChangeAspect="1" noChangeArrowheads="1"/>
          </p:cNvPicPr>
          <p:nvPr/>
        </p:nvPicPr>
        <p:blipFill>
          <a:blip r:embed="rId2" cstate="print"/>
          <a:srcRect l="-1053" t="32631" r="57895" b="33685"/>
          <a:stretch>
            <a:fillRect/>
          </a:stretch>
        </p:blipFill>
        <p:spPr bwMode="auto">
          <a:xfrm>
            <a:off x="8191500" y="0"/>
            <a:ext cx="2095500" cy="3200400"/>
          </a:xfrm>
          <a:prstGeom prst="rect">
            <a:avLst/>
          </a:prstGeom>
          <a:noFill/>
        </p:spPr>
      </p:pic>
      <p:pic>
        <p:nvPicPr>
          <p:cNvPr id="460810" name="Picture 10" descr="random"/>
          <p:cNvPicPr>
            <a:picLocks noChangeAspect="1" noChangeArrowheads="1"/>
          </p:cNvPicPr>
          <p:nvPr/>
        </p:nvPicPr>
        <p:blipFill>
          <a:blip r:embed="rId2" cstate="print"/>
          <a:srcRect l="11502" t="43858" r="57895" b="44112"/>
          <a:stretch>
            <a:fillRect/>
          </a:stretch>
        </p:blipFill>
        <p:spPr bwMode="auto">
          <a:xfrm>
            <a:off x="8115300" y="4800600"/>
            <a:ext cx="21717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594E-1E8B-4FE5-A6A9-E13BA8FFDD70}" type="slidenum">
              <a:rPr lang="en-US"/>
              <a:pPr/>
              <a:t>32</a:t>
            </a:fld>
            <a:endParaRPr lang="en-US"/>
          </a:p>
        </p:txBody>
      </p:sp>
      <p:sp>
        <p:nvSpPr>
          <p:cNvPr id="518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 = 3000. </a:t>
            </a:r>
            <a:r>
              <a:rPr lang="en-US" sz="4000" dirty="0" smtClean="0"/>
              <a:t>Theta = normalized second moment of concentrations</a:t>
            </a:r>
            <a:br>
              <a:rPr lang="en-US" sz="4000" dirty="0" smtClean="0"/>
            </a:br>
            <a:r>
              <a:rPr lang="en-US" sz="2800" dirty="0" smtClean="0"/>
              <a:t>Theta(T</a:t>
            </a:r>
            <a:r>
              <a:rPr lang="en-US" sz="2800" dirty="0"/>
              <a:t>) vs. T (left); </a:t>
            </a:r>
            <a:r>
              <a:rPr lang="en-US" sz="2800" dirty="0" err="1" smtClean="0"/>
              <a:t>Pdf</a:t>
            </a:r>
            <a:r>
              <a:rPr lang="en-US" sz="2800" dirty="0" smtClean="0"/>
              <a:t> </a:t>
            </a:r>
            <a:r>
              <a:rPr lang="en-US" sz="2800" dirty="0"/>
              <a:t>for T (right)</a:t>
            </a:r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8148" name="Picture 4" descr="l3k_the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5372100" cy="4191000"/>
          </a:xfrm>
          <a:prstGeom prst="rect">
            <a:avLst/>
          </a:prstGeom>
          <a:noFill/>
        </p:spPr>
      </p:pic>
      <p:pic>
        <p:nvPicPr>
          <p:cNvPr id="518149" name="Picture 5" descr="l3k_Tpd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2050" y="2286000"/>
            <a:ext cx="5314950" cy="405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636F-497B-4A75-AE76-897890574E21}" type="slidenum">
              <a:rPr lang="en-US"/>
              <a:pPr/>
              <a:t>33</a:t>
            </a:fld>
            <a:endParaRPr lang="en-US"/>
          </a:p>
        </p:txBody>
      </p:sp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Kolmogorov-Smirnov Metric for </a:t>
            </a:r>
            <a:br>
              <a:rPr lang="en-US" sz="4000"/>
            </a:br>
            <a:r>
              <a:rPr lang="en-US" sz="4000"/>
              <a:t>comparison of PDFs</a:t>
            </a:r>
          </a:p>
        </p:txBody>
      </p:sp>
      <p:sp>
        <p:nvSpPr>
          <p:cNvPr id="535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52500" y="2895600"/>
            <a:ext cx="7165975" cy="1258887"/>
          </a:xfrm>
        </p:spPr>
        <p:txBody>
          <a:bodyPr/>
          <a:lstStyle/>
          <a:p>
            <a:r>
              <a:rPr lang="en-US" sz="2800" dirty="0"/>
              <a:t>Sup norm of integral of PDF </a:t>
            </a:r>
            <a:r>
              <a:rPr lang="en-US" sz="2800" dirty="0" smtClean="0"/>
              <a:t>differences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Also L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 norm of distribution function</a:t>
            </a:r>
            <a:endParaRPr lang="en-US" sz="2800" dirty="0"/>
          </a:p>
        </p:txBody>
      </p:sp>
      <p:graphicFrame>
        <p:nvGraphicFramePr>
          <p:cNvPr id="535556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0" y="3048000"/>
          <a:ext cx="10287000" cy="2068513"/>
        </p:xfrm>
        <a:graphic>
          <a:graphicData uri="http://schemas.openxmlformats.org/presentationml/2006/ole">
            <p:oleObj spid="_x0000_s726018" name="Equation" r:id="rId3" imgW="2273040" imgH="4572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A6EA-4E37-485A-A628-3AFF051393F7}" type="slidenum">
              <a:rPr lang="en-US"/>
              <a:pPr/>
              <a:t>34</a:t>
            </a:fld>
            <a:endParaRPr lang="en-US"/>
          </a:p>
        </p:txBody>
      </p:sp>
      <p:sp>
        <p:nvSpPr>
          <p:cNvPr id="573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Theoretical Model for PDFs</a:t>
            </a:r>
          </a:p>
        </p:txBody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0100" y="2514600"/>
            <a:ext cx="8743950" cy="29352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d </a:t>
            </a:r>
            <a:r>
              <a:rPr lang="en-US" dirty="0"/>
              <a:t>= distance to </a:t>
            </a:r>
            <a:r>
              <a:rPr lang="en-US" dirty="0" smtClean="0"/>
              <a:t>computed interface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Use heat equation, d, elapsed time (since </a:t>
            </a:r>
            <a:r>
              <a:rPr lang="en-US" dirty="0" err="1"/>
              <a:t>reshock</a:t>
            </a:r>
            <a:r>
              <a:rPr lang="en-US" dirty="0"/>
              <a:t>), and the turbulent + laminar diffusion constant in 1D diffusion equation; predict the </a:t>
            </a:r>
            <a:r>
              <a:rPr lang="en-US" dirty="0" smtClean="0"/>
              <a:t>mixing </a:t>
            </a:r>
            <a:r>
              <a:rPr lang="en-US" dirty="0"/>
              <a:t>PDF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D021-A72E-4B2D-9436-D1997B037F83}" type="slidenum">
              <a:rPr lang="en-US"/>
              <a:pPr/>
              <a:t>35</a:t>
            </a:fld>
            <a:endParaRPr lang="en-US"/>
          </a:p>
        </p:txBody>
      </p:sp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9700" y="617538"/>
            <a:ext cx="8651875" cy="1143000"/>
          </a:xfrm>
        </p:spPr>
        <p:txBody>
          <a:bodyPr/>
          <a:lstStyle/>
          <a:p>
            <a:r>
              <a:rPr lang="en-US" sz="2800"/>
              <a:t>Convergence, model comparison, intrinsic fluctuation for reaction rate pdf</a:t>
            </a:r>
            <a:r>
              <a:rPr lang="en-US" sz="3200"/>
              <a:t> </a:t>
            </a:r>
            <a:r>
              <a:rPr lang="en-US" sz="4000"/>
              <a:t> </a:t>
            </a:r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2900" y="6553200"/>
            <a:ext cx="9372600" cy="1524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dirty="0"/>
          </a:p>
        </p:txBody>
      </p:sp>
      <p:graphicFrame>
        <p:nvGraphicFramePr>
          <p:cNvPr id="520196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4914900" y="1198563"/>
          <a:ext cx="4419600" cy="544512"/>
        </p:xfrm>
        <a:graphic>
          <a:graphicData uri="http://schemas.openxmlformats.org/presentationml/2006/ole">
            <p:oleObj spid="_x0000_s727042" name="Equation" r:id="rId3" imgW="1955520" imgH="241200" progId="Equation.DSMT4">
              <p:embed/>
            </p:oleObj>
          </a:graphicData>
        </a:graphic>
      </p:graphicFrame>
      <p:graphicFrame>
        <p:nvGraphicFramePr>
          <p:cNvPr id="520297" name="Group 105"/>
          <p:cNvGraphicFramePr>
            <a:graphicFrameLocks noGrp="1"/>
          </p:cNvGraphicFramePr>
          <p:nvPr>
            <p:ph sz="quarter" idx="3"/>
          </p:nvPr>
        </p:nvGraphicFramePr>
        <p:xfrm>
          <a:off x="1638300" y="2667000"/>
          <a:ext cx="6096000" cy="2438400"/>
        </p:xfrm>
        <a:graphic>
          <a:graphicData uri="http://schemas.openxmlformats.org/drawingml/2006/table">
            <a:tbl>
              <a:tblPr/>
              <a:tblGrid>
                <a:gridCol w="1981200"/>
                <a:gridCol w="1143000"/>
                <a:gridCol w="1143000"/>
                <a:gridCol w="1828800"/>
              </a:tblGrid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 to 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 to 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model to 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600K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3048000"/>
            <a:ext cx="8766175" cy="1143000"/>
          </a:xfrm>
        </p:spPr>
        <p:txBody>
          <a:bodyPr/>
          <a:lstStyle/>
          <a:p>
            <a:pPr algn="ctr"/>
            <a:r>
              <a:rPr lang="en-US" dirty="0" smtClean="0"/>
              <a:t>IV.</a:t>
            </a:r>
            <a:br>
              <a:rPr lang="en-US" dirty="0" smtClean="0"/>
            </a:br>
            <a:r>
              <a:rPr lang="en-US" dirty="0" smtClean="0"/>
              <a:t>Uncertainty Quantification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6F937-EFB3-4502-BA09-76C53A22E6B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2F3-435D-4948-AA92-C2302404AB31}" type="slidenum">
              <a:rPr lang="en-US"/>
              <a:pPr/>
              <a:t>37</a:t>
            </a:fld>
            <a:endParaRPr lang="en-US"/>
          </a:p>
        </p:txBody>
      </p:sp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1. Does simulation depend on unmeasured initial data?</a:t>
            </a:r>
            <a:br>
              <a:rPr lang="en-US" sz="3200" dirty="0" smtClean="0"/>
            </a:br>
            <a:r>
              <a:rPr lang="en-US" sz="3200" dirty="0" smtClean="0"/>
              <a:t>Transfer </a:t>
            </a:r>
            <a:r>
              <a:rPr lang="en-US" sz="3200" dirty="0"/>
              <a:t>data from early time to initial time</a:t>
            </a:r>
          </a:p>
        </p:txBody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Record all bubble minima</a:t>
            </a:r>
          </a:p>
          <a:p>
            <a:pPr>
              <a:lnSpc>
                <a:spcPct val="90000"/>
              </a:lnSpc>
            </a:pPr>
            <a:r>
              <a:rPr lang="en-US" dirty="0"/>
              <a:t>Fourier analyze these minima</a:t>
            </a:r>
          </a:p>
          <a:p>
            <a:pPr>
              <a:lnSpc>
                <a:spcPct val="90000"/>
              </a:lnSpc>
            </a:pPr>
            <a:r>
              <a:rPr lang="en-US" dirty="0"/>
              <a:t>Apply linear growth law dynamics to each </a:t>
            </a:r>
            <a:r>
              <a:rPr lang="en-US" dirty="0" smtClean="0"/>
              <a:t>mode A(n) to </a:t>
            </a:r>
            <a:r>
              <a:rPr lang="en-US" dirty="0"/>
              <a:t>infer initial amplitudes from early time data</a:t>
            </a:r>
          </a:p>
          <a:p>
            <a:pPr>
              <a:lnSpc>
                <a:spcPct val="90000"/>
              </a:lnSpc>
            </a:pPr>
            <a:r>
              <a:rPr lang="en-US" dirty="0"/>
              <a:t>Compare results from different early times for consistency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35DC-7A5E-4D76-8057-AEB6DECBC176}" type="slidenum">
              <a:rPr lang="en-US"/>
              <a:pPr/>
              <a:t>38</a:t>
            </a:fld>
            <a:endParaRPr lang="en-US"/>
          </a:p>
        </p:txBody>
      </p:sp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8766175" cy="1143000"/>
          </a:xfrm>
        </p:spPr>
        <p:txBody>
          <a:bodyPr/>
          <a:lstStyle/>
          <a:p>
            <a:r>
              <a:rPr lang="en-US" sz="3200" dirty="0" smtClean="0"/>
              <a:t>A(n) </a:t>
            </a:r>
            <a:r>
              <a:rPr lang="en-US" sz="3200" dirty="0"/>
              <a:t>vs. wave number n at t = 0</a:t>
            </a:r>
            <a:r>
              <a:rPr lang="en-US" sz="2400" dirty="0"/>
              <a:t> </a:t>
            </a:r>
          </a:p>
        </p:txBody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02117" name="Text Box 5"/>
          <p:cNvSpPr txBox="1">
            <a:spLocks noChangeArrowheads="1"/>
          </p:cNvSpPr>
          <p:nvPr/>
        </p:nvSpPr>
        <p:spPr bwMode="auto">
          <a:xfrm>
            <a:off x="266700" y="2971800"/>
            <a:ext cx="37338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aseline="0"/>
              <a:t>A(k) ~ k</a:t>
            </a:r>
            <a:r>
              <a:rPr lang="en-US"/>
              <a:t>a </a:t>
            </a:r>
            <a:r>
              <a:rPr lang="en-US" baseline="0"/>
              <a:t>with</a:t>
            </a:r>
            <a:r>
              <a:rPr lang="en-US"/>
              <a:t> </a:t>
            </a:r>
          </a:p>
          <a:p>
            <a:r>
              <a:rPr lang="en-US" baseline="0"/>
              <a:t>a = 0. Omit k = 0 mode as this is the mean bubble position and is a short wave length signal.</a:t>
            </a:r>
          </a:p>
        </p:txBody>
      </p:sp>
      <p:pic>
        <p:nvPicPr>
          <p:cNvPr id="602120" name="Picture 8" descr="figure3a"/>
          <p:cNvPicPr>
            <a:picLocks noChangeAspect="1" noChangeArrowheads="1"/>
          </p:cNvPicPr>
          <p:nvPr/>
        </p:nvPicPr>
        <p:blipFill>
          <a:blip r:embed="rId2" cstate="print"/>
          <a:srcRect t="9706" r="8298" b="3439"/>
          <a:stretch>
            <a:fillRect/>
          </a:stretch>
        </p:blipFill>
        <p:spPr bwMode="auto">
          <a:xfrm>
            <a:off x="0" y="2301875"/>
            <a:ext cx="5143500" cy="4556125"/>
          </a:xfrm>
          <a:prstGeom prst="rect">
            <a:avLst/>
          </a:prstGeom>
          <a:noFill/>
        </p:spPr>
      </p:pic>
      <p:pic>
        <p:nvPicPr>
          <p:cNvPr id="602121" name="Picture 9" descr="figure3b"/>
          <p:cNvPicPr>
            <a:picLocks noChangeAspect="1" noChangeArrowheads="1"/>
          </p:cNvPicPr>
          <p:nvPr/>
        </p:nvPicPr>
        <p:blipFill>
          <a:blip r:embed="rId3" cstate="print"/>
          <a:srcRect l="2617" t="9863" r="9384" b="2942"/>
          <a:stretch>
            <a:fillRect/>
          </a:stretch>
        </p:blipFill>
        <p:spPr bwMode="auto">
          <a:xfrm>
            <a:off x="5143500" y="2325688"/>
            <a:ext cx="5143500" cy="4532312"/>
          </a:xfrm>
          <a:prstGeom prst="rect">
            <a:avLst/>
          </a:prstGeom>
          <a:noFill/>
        </p:spPr>
      </p:pic>
      <p:sp>
        <p:nvSpPr>
          <p:cNvPr id="602122" name="Text Box 10"/>
          <p:cNvSpPr txBox="1">
            <a:spLocks noChangeArrowheads="1"/>
          </p:cNvSpPr>
          <p:nvPr/>
        </p:nvSpPr>
        <p:spPr bwMode="auto">
          <a:xfrm>
            <a:off x="1943100" y="1676400"/>
            <a:ext cx="1193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aseline="0"/>
              <a:t>T = 0</a:t>
            </a:r>
          </a:p>
        </p:txBody>
      </p:sp>
      <p:sp>
        <p:nvSpPr>
          <p:cNvPr id="602124" name="Text Box 12"/>
          <p:cNvSpPr txBox="1">
            <a:spLocks noChangeArrowheads="1"/>
          </p:cNvSpPr>
          <p:nvPr/>
        </p:nvSpPr>
        <p:spPr bwMode="auto">
          <a:xfrm>
            <a:off x="6880225" y="1455738"/>
            <a:ext cx="1981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aseline="0"/>
              <a:t>Early time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A0E0-A637-4F98-93E1-A517D4712C15}" type="slidenum">
              <a:rPr lang="en-US"/>
              <a:pPr/>
              <a:t>39</a:t>
            </a:fld>
            <a:endParaRPr lang="en-US"/>
          </a:p>
        </p:txBody>
      </p:sp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Uncertainty quantification regarding possible long wave length </a:t>
            </a:r>
            <a:r>
              <a:rPr lang="en-US" sz="3200" dirty="0" smtClean="0"/>
              <a:t>initial perturbations</a:t>
            </a:r>
            <a:endParaRPr lang="en-US" sz="3200" dirty="0"/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0325" y="1828800"/>
            <a:ext cx="8743950" cy="4303713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Reconstruction of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long wave length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initial perturbations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simulated at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+/- 100% to allow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for uncertainty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in reconstruction.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Net effect: </a:t>
            </a:r>
            <a:r>
              <a:rPr lang="en-US" sz="2800" dirty="0" smtClean="0"/>
              <a:t>+/-5%</a:t>
            </a:r>
            <a:endParaRPr lang="en-US" sz="2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for alpha.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717828" name="Picture 4" descr="exp_sim2_compare105"/>
          <p:cNvPicPr>
            <a:picLocks noChangeAspect="1" noChangeArrowheads="1"/>
          </p:cNvPicPr>
          <p:nvPr/>
        </p:nvPicPr>
        <p:blipFill>
          <a:blip r:embed="rId2" cstate="print"/>
          <a:srcRect t="8939" r="8040"/>
          <a:stretch>
            <a:fillRect/>
          </a:stretch>
        </p:blipFill>
        <p:spPr bwMode="auto">
          <a:xfrm>
            <a:off x="4762500" y="2200275"/>
            <a:ext cx="5229225" cy="4657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900" y="533400"/>
            <a:ext cx="6286500" cy="1143000"/>
          </a:xfrm>
        </p:spPr>
        <p:txBody>
          <a:bodyPr/>
          <a:lstStyle/>
          <a:p>
            <a:pPr algn="ctr"/>
            <a:r>
              <a:rPr lang="en-US" dirty="0" smtClean="0"/>
              <a:t>Main Results and </a:t>
            </a:r>
            <a:br>
              <a:rPr lang="en-US" dirty="0" smtClean="0"/>
            </a:br>
            <a:r>
              <a:rPr lang="en-US" dirty="0" smtClean="0"/>
              <a:t>Near Future Term Plans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6F937-EFB3-4502-BA09-76C53A22E6B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7300" y="2590800"/>
            <a:ext cx="853515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 smtClean="0"/>
              <a:t>Reformulate notions of convergence</a:t>
            </a:r>
          </a:p>
          <a:p>
            <a:pPr marL="971550" lvl="2" indent="-5143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To reflect stochastic nature of turbulent simulations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 smtClean="0"/>
              <a:t>Eliminate (some) models (where possible)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 smtClean="0"/>
              <a:t>Assess errors associated with (remaining) models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 smtClean="0"/>
              <a:t>New analysis of experimental data</a:t>
            </a:r>
          </a:p>
          <a:p>
            <a:pPr marL="971550" lvl="1" indent="-5143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UQ for turbulent mixing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xp_sim_compare10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6300" y="1752600"/>
            <a:ext cx="5761142" cy="5105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381000"/>
            <a:ext cx="8270875" cy="1143000"/>
          </a:xfrm>
        </p:spPr>
        <p:txBody>
          <a:bodyPr/>
          <a:lstStyle/>
          <a:p>
            <a:r>
              <a:rPr lang="en-US" sz="3600" dirty="0" smtClean="0"/>
              <a:t>2. Possible influence of SGS models </a:t>
            </a:r>
            <a:br>
              <a:rPr lang="en-US" sz="3600" dirty="0" smtClean="0"/>
            </a:br>
            <a:r>
              <a:rPr lang="en-US" sz="3600" dirty="0" smtClean="0"/>
              <a:t>and unresolved length scales?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6F937-EFB3-4502-BA09-76C53A22E6B4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590800"/>
            <a:ext cx="47625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Mesh refinement to allow</a:t>
            </a:r>
          </a:p>
          <a:p>
            <a:r>
              <a:rPr lang="en-US" dirty="0" smtClean="0"/>
              <a:t>resolution of Weber number length scale. </a:t>
            </a:r>
          </a:p>
          <a:p>
            <a:endParaRPr lang="en-US" dirty="0" smtClean="0"/>
          </a:p>
          <a:p>
            <a:r>
              <a:rPr lang="en-US" dirty="0" smtClean="0"/>
              <a:t>Simulation III. No effect on penetration distance. Partially completed.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609600"/>
            <a:ext cx="8839200" cy="1143000"/>
          </a:xfrm>
        </p:spPr>
        <p:txBody>
          <a:bodyPr/>
          <a:lstStyle/>
          <a:p>
            <a:r>
              <a:rPr lang="en-US" dirty="0" smtClean="0"/>
              <a:t>3. </a:t>
            </a:r>
            <a:r>
              <a:rPr lang="en-US" sz="4000" dirty="0" smtClean="0"/>
              <a:t>Is large Re flow characterized by universal dimensionless parameters?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6F937-EFB3-4502-BA09-76C53A22E6B4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2900" y="2667000"/>
            <a:ext cx="944879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Turbulent transport dominates laminar transport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000" dirty="0" smtClean="0"/>
              <a:t>Observed at Re = 15,000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High Re Schmidt numbers from 2D RM study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 For Re = 600K, </a:t>
            </a:r>
            <a:r>
              <a:rPr lang="en-US" sz="2000" dirty="0" err="1" smtClean="0"/>
              <a:t>Sc</a:t>
            </a:r>
            <a:r>
              <a:rPr lang="en-US" sz="2000" baseline="-25000" dirty="0" err="1" smtClean="0"/>
              <a:t>turbulent</a:t>
            </a:r>
            <a:r>
              <a:rPr lang="en-US" sz="2000" dirty="0" smtClean="0"/>
              <a:t> </a:t>
            </a:r>
            <a:r>
              <a:rPr lang="en-US" sz="2000" dirty="0" smtClean="0"/>
              <a:t>= 0.38, 0.34, 0.41 (liquid, gas, plasma)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 For Re = 6000, </a:t>
            </a:r>
            <a:r>
              <a:rPr lang="en-US" sz="2000" dirty="0" err="1" smtClean="0"/>
              <a:t>Sc</a:t>
            </a:r>
            <a:r>
              <a:rPr lang="en-US" sz="2000" baseline="-25000" dirty="0" err="1" smtClean="0"/>
              <a:t>turbulent</a:t>
            </a:r>
            <a:r>
              <a:rPr lang="en-US" sz="2000" dirty="0" smtClean="0"/>
              <a:t> </a:t>
            </a:r>
            <a:r>
              <a:rPr lang="en-US" sz="2000" dirty="0" smtClean="0"/>
              <a:t>= 2.0</a:t>
            </a:r>
            <a:r>
              <a:rPr lang="en-US" sz="2000" dirty="0" smtClean="0"/>
              <a:t>,   </a:t>
            </a:r>
            <a:r>
              <a:rPr lang="en-US" sz="2000" dirty="0" smtClean="0"/>
              <a:t>0.76, 0.92 (liquid, gas, plasma)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/>
              <a:t>  </a:t>
            </a:r>
            <a:r>
              <a:rPr lang="en-US" sz="1800" dirty="0" smtClean="0"/>
              <a:t>nearly universal relative to physics (laminar transport coefficients)</a:t>
            </a:r>
          </a:p>
          <a:p>
            <a:pPr lvl="2">
              <a:buFont typeface="Arial" pitchFamily="34" charset="0"/>
              <a:buChar char="•"/>
            </a:pPr>
            <a:r>
              <a:rPr lang="en-US" sz="1800" dirty="0" smtClean="0"/>
              <a:t>  for very high Re, specific late time RM unstable flow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024-48DA-4811-83D9-FC827DFE313F}" type="slidenum">
              <a:rPr lang="en-US"/>
              <a:pPr/>
              <a:t>42</a:t>
            </a:fld>
            <a:endParaRPr lang="en-US"/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Reacting, turbulent, mixing flows require</a:t>
            </a:r>
          </a:p>
          <a:p>
            <a:pPr lvl="1"/>
            <a:r>
              <a:rPr lang="en-US" sz="2400" dirty="0"/>
              <a:t>LES </a:t>
            </a:r>
            <a:r>
              <a:rPr lang="en-US" sz="2400" dirty="0" smtClean="0"/>
              <a:t>solutions</a:t>
            </a:r>
          </a:p>
          <a:p>
            <a:pPr lvl="2"/>
            <a:r>
              <a:rPr lang="en-US" sz="2000" dirty="0" smtClean="0"/>
              <a:t>Concentrations converge as Young measures</a:t>
            </a:r>
            <a:endParaRPr lang="en-US" sz="2000" dirty="0"/>
          </a:p>
          <a:p>
            <a:pPr lvl="1"/>
            <a:r>
              <a:rPr lang="en-US" sz="2400" dirty="0"/>
              <a:t>Control over numerical mass diffusion (front tracking)</a:t>
            </a:r>
          </a:p>
          <a:p>
            <a:pPr lvl="1"/>
            <a:r>
              <a:rPr lang="en-US" sz="2400" dirty="0" err="1"/>
              <a:t>Subgrid</a:t>
            </a:r>
            <a:r>
              <a:rPr lang="en-US" sz="2400" dirty="0"/>
              <a:t> scale turbulence models</a:t>
            </a:r>
          </a:p>
          <a:p>
            <a:pPr lvl="1"/>
            <a:r>
              <a:rPr lang="en-US" sz="2400" dirty="0" err="1"/>
              <a:t>Pdf</a:t>
            </a:r>
            <a:r>
              <a:rPr lang="en-US" sz="2400" dirty="0"/>
              <a:t> convergence</a:t>
            </a:r>
          </a:p>
          <a:p>
            <a:pPr lvl="1"/>
            <a:r>
              <a:rPr lang="en-US" sz="2400" dirty="0"/>
              <a:t>V&amp;V+UQ</a:t>
            </a:r>
          </a:p>
          <a:p>
            <a:pPr lvl="1"/>
            <a:r>
              <a:rPr lang="en-US" sz="2400" dirty="0"/>
              <a:t>Testing in realistic examples where “truth” is </a:t>
            </a:r>
            <a:r>
              <a:rPr lang="en-US" sz="2400" dirty="0" smtClean="0"/>
              <a:t>known</a:t>
            </a:r>
          </a:p>
          <a:p>
            <a:r>
              <a:rPr lang="en-US" sz="2800" dirty="0" smtClean="0"/>
              <a:t>High Re flow is universal in Schmidt number</a:t>
            </a:r>
          </a:p>
          <a:p>
            <a:pPr lvl="1"/>
            <a:r>
              <a:rPr lang="en-US" sz="2400" dirty="0" smtClean="0"/>
              <a:t>Relative to changes in laminar transport properties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E01EA-0701-430C-911F-D7C928B279F9}" type="slidenum">
              <a:rPr lang="en-US"/>
              <a:pPr/>
              <a:t>43</a:t>
            </a:fld>
            <a:endParaRPr lang="en-US"/>
          </a:p>
        </p:txBody>
      </p:sp>
      <p:pic>
        <p:nvPicPr>
          <p:cNvPr id="623618" name="Picture 2" descr="zhaoyh"/>
          <p:cNvPicPr>
            <a:picLocks noGrp="1" noChangeAspect="1" noChangeArrowheads="1" noCrop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79838" y="1470025"/>
            <a:ext cx="3810000" cy="3810000"/>
          </a:xfrm>
          <a:noFill/>
          <a:ln/>
        </p:spPr>
      </p:pic>
      <p:sp>
        <p:nvSpPr>
          <p:cNvPr id="623619" name="Text Box 3"/>
          <p:cNvSpPr txBox="1">
            <a:spLocks noChangeArrowheads="1"/>
          </p:cNvSpPr>
          <p:nvPr/>
        </p:nvSpPr>
        <p:spPr bwMode="auto">
          <a:xfrm>
            <a:off x="3392488" y="5334000"/>
            <a:ext cx="5127625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400" baseline="0"/>
              <a:t>Thank You</a:t>
            </a:r>
          </a:p>
          <a:p>
            <a:pPr algn="ctr"/>
            <a:r>
              <a:rPr lang="en-US" sz="2400" baseline="0"/>
              <a:t>Smiling Face: FronTier art simulation</a:t>
            </a:r>
          </a:p>
          <a:p>
            <a:pPr algn="ctr"/>
            <a:r>
              <a:rPr lang="en-US" sz="2400" baseline="0"/>
              <a:t>Courtesy of Y.  H. Zhao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3124200"/>
            <a:ext cx="8766175" cy="1143000"/>
          </a:xfrm>
        </p:spPr>
        <p:txBody>
          <a:bodyPr/>
          <a:lstStyle/>
          <a:p>
            <a:pPr algn="ctr"/>
            <a:r>
              <a:rPr lang="en-US" dirty="0" smtClean="0"/>
              <a:t>I.</a:t>
            </a:r>
            <a:br>
              <a:rPr lang="en-US" dirty="0" smtClean="0"/>
            </a:br>
            <a:r>
              <a:rPr lang="en-US" dirty="0" smtClean="0"/>
              <a:t>Stochastic convergence</a:t>
            </a:r>
            <a:br>
              <a:rPr lang="en-US" dirty="0" smtClean="0"/>
            </a:br>
            <a:r>
              <a:rPr lang="en-US" dirty="0" smtClean="0"/>
              <a:t>for stochastic problems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6F937-EFB3-4502-BA09-76C53A22E6B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FBC1-5B7C-4377-88CE-26F9FF59F3B9}" type="slidenum">
              <a:rPr lang="en-US"/>
              <a:pPr/>
              <a:t>6</a:t>
            </a:fld>
            <a:endParaRPr lang="en-US"/>
          </a:p>
        </p:txBody>
      </p:sp>
      <p:sp>
        <p:nvSpPr>
          <p:cNvPr id="69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 regime</a:t>
            </a:r>
          </a:p>
        </p:txBody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2514600"/>
            <a:ext cx="9350375" cy="4114800"/>
          </a:xfrm>
        </p:spPr>
        <p:txBody>
          <a:bodyPr/>
          <a:lstStyle/>
          <a:p>
            <a:r>
              <a:rPr lang="en-US" dirty="0" smtClean="0"/>
              <a:t>Laminar viscosity/mass diffusion: </a:t>
            </a:r>
            <a:r>
              <a:rPr lang="en-US" dirty="0"/>
              <a:t>small</a:t>
            </a:r>
          </a:p>
          <a:p>
            <a:pPr lvl="1"/>
            <a:r>
              <a:rPr lang="en-US" dirty="0"/>
              <a:t> Equations are Euler like</a:t>
            </a:r>
          </a:p>
          <a:p>
            <a:r>
              <a:rPr lang="en-US" dirty="0" smtClean="0"/>
              <a:t>Unresolved </a:t>
            </a:r>
            <a:r>
              <a:rPr lang="en-US" dirty="0"/>
              <a:t>terms </a:t>
            </a:r>
            <a:r>
              <a:rPr lang="en-US" dirty="0" smtClean="0"/>
              <a:t>(and models) are diffusive</a:t>
            </a:r>
          </a:p>
          <a:p>
            <a:pPr lvl="1"/>
            <a:r>
              <a:rPr lang="en-US" dirty="0" smtClean="0"/>
              <a:t>Solutions are </a:t>
            </a:r>
            <a:r>
              <a:rPr lang="en-US" dirty="0" err="1"/>
              <a:t>Navier</a:t>
            </a:r>
            <a:r>
              <a:rPr lang="en-US" dirty="0"/>
              <a:t>-Stokes like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5D8A-715F-42B2-B262-1F32C2FFC9DE}" type="slidenum">
              <a:rPr lang="en-US"/>
              <a:pPr/>
              <a:t>7</a:t>
            </a:fld>
            <a:endParaRPr lang="en-US"/>
          </a:p>
        </p:txBody>
      </p:sp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Higher Dimensional Existence/Uniqueness Theory</a:t>
            </a:r>
          </a:p>
        </p:txBody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900" y="2362200"/>
            <a:ext cx="8743950" cy="4114800"/>
          </a:xfrm>
        </p:spPr>
        <p:txBody>
          <a:bodyPr/>
          <a:lstStyle/>
          <a:p>
            <a:pPr lvl="1">
              <a:lnSpc>
                <a:spcPct val="80000"/>
              </a:lnSpc>
            </a:pPr>
            <a:r>
              <a:rPr lang="en-US" sz="2400" dirty="0"/>
              <a:t>Existence: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Theorem (</a:t>
            </a:r>
            <a:r>
              <a:rPr lang="en-US" sz="2000" dirty="0" err="1"/>
              <a:t>Gangbo</a:t>
            </a:r>
            <a:r>
              <a:rPr lang="en-US" sz="2000" dirty="0"/>
              <a:t> and </a:t>
            </a:r>
            <a:r>
              <a:rPr lang="en-US" sz="2000" dirty="0" err="1"/>
              <a:t>Westdickenberg</a:t>
            </a:r>
            <a:r>
              <a:rPr lang="en-US" sz="2000" dirty="0"/>
              <a:t>): </a:t>
            </a:r>
          </a:p>
          <a:p>
            <a:pPr lvl="3">
              <a:lnSpc>
                <a:spcPct val="80000"/>
              </a:lnSpc>
            </a:pPr>
            <a:r>
              <a:rPr lang="en-US" sz="1800" dirty="0"/>
              <a:t>Existence of solutions as measured valued functions</a:t>
            </a:r>
          </a:p>
          <a:p>
            <a:pPr lvl="3">
              <a:lnSpc>
                <a:spcPct val="80000"/>
              </a:lnSpc>
            </a:pPr>
            <a:r>
              <a:rPr lang="en-US" sz="1800" dirty="0"/>
              <a:t>Limit not proved to satisfy the original equation </a:t>
            </a:r>
          </a:p>
          <a:p>
            <a:pPr lvl="1">
              <a:lnSpc>
                <a:spcPct val="80000"/>
              </a:lnSpc>
            </a:pPr>
            <a:r>
              <a:rPr lang="en-US" sz="2400" dirty="0" err="1"/>
              <a:t>Nonuniqueness</a:t>
            </a:r>
            <a:r>
              <a:rPr lang="en-US" sz="2400" dirty="0"/>
              <a:t>:</a:t>
            </a:r>
          </a:p>
          <a:p>
            <a:pPr lvl="2">
              <a:lnSpc>
                <a:spcPct val="80000"/>
              </a:lnSpc>
            </a:pPr>
            <a:r>
              <a:rPr lang="en-US" sz="2000" dirty="0" err="1"/>
              <a:t>Scheffer</a:t>
            </a:r>
            <a:r>
              <a:rPr lang="en-US" sz="2000" dirty="0"/>
              <a:t> (1989), </a:t>
            </a:r>
            <a:r>
              <a:rPr lang="en-US" sz="2000" dirty="0" err="1"/>
              <a:t>Shnirelman</a:t>
            </a:r>
            <a:r>
              <a:rPr lang="en-US" sz="2000" dirty="0"/>
              <a:t>, </a:t>
            </a:r>
            <a:r>
              <a:rPr lang="en-US" sz="2000" dirty="0" err="1"/>
              <a:t>DeLellis</a:t>
            </a:r>
            <a:r>
              <a:rPr lang="en-US" sz="2000" dirty="0"/>
              <a:t> and </a:t>
            </a:r>
            <a:r>
              <a:rPr lang="en-US" sz="2000" dirty="0" err="1"/>
              <a:t>Szelkelyhidi</a:t>
            </a:r>
            <a:r>
              <a:rPr lang="en-US" sz="2000" dirty="0"/>
              <a:t> (Archives), Volker </a:t>
            </a:r>
            <a:r>
              <a:rPr lang="en-US" sz="2000" dirty="0" err="1"/>
              <a:t>Elling</a:t>
            </a:r>
            <a:r>
              <a:rPr lang="en-US" sz="2000" dirty="0"/>
              <a:t> (numerical), Lopez, Lopez, </a:t>
            </a:r>
            <a:r>
              <a:rPr lang="en-US" sz="2000" dirty="0" err="1"/>
              <a:t>Lowengrub</a:t>
            </a:r>
            <a:r>
              <a:rPr lang="en-US" sz="2000" dirty="0"/>
              <a:t> and </a:t>
            </a:r>
            <a:r>
              <a:rPr lang="en-US" sz="2000" dirty="0" err="1"/>
              <a:t>Zheng</a:t>
            </a:r>
            <a:r>
              <a:rPr lang="en-US" sz="2000" dirty="0"/>
              <a:t> (numerical</a:t>
            </a:r>
            <a:r>
              <a:rPr lang="en-US" sz="2000" dirty="0" smtClean="0"/>
              <a:t>)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/>
              <a:t>These (D&amp;S) are classical weak solutions.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2B26E-F2FA-43D1-AF09-140A159086CC}" type="slidenum">
              <a:rPr lang="en-US"/>
              <a:pPr/>
              <a:t>8</a:t>
            </a:fld>
            <a:endParaRPr lang="en-US"/>
          </a:p>
        </p:txBody>
      </p:sp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 mathematical theorem </a:t>
            </a:r>
            <a:br>
              <a:rPr lang="en-US" sz="4000" dirty="0"/>
            </a:br>
            <a:r>
              <a:rPr lang="en-US" sz="4000" dirty="0"/>
              <a:t>(G-Q Chen, </a:t>
            </a:r>
            <a:r>
              <a:rPr lang="en-US" sz="4000" dirty="0" smtClean="0"/>
              <a:t>JG)</a:t>
            </a:r>
            <a:endParaRPr lang="en-US" sz="4000" dirty="0"/>
          </a:p>
        </p:txBody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Incompressible Euler equations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Assume </a:t>
            </a:r>
            <a:r>
              <a:rPr lang="en-US" sz="2400" dirty="0" err="1"/>
              <a:t>Kolmogorov</a:t>
            </a:r>
            <a:r>
              <a:rPr lang="en-US" sz="2400" dirty="0"/>
              <a:t> 1941 turbulence bounds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Fluctuations in velocity satisfy an integrable power law decay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Thus velocity belongs to a </a:t>
            </a:r>
            <a:r>
              <a:rPr lang="en-US" sz="2000" dirty="0" err="1"/>
              <a:t>Sobolev</a:t>
            </a:r>
            <a:r>
              <a:rPr lang="en-US" sz="2000" dirty="0"/>
              <a:t> space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Bounds and convergence (through a subsequence) to a classical weak </a:t>
            </a:r>
            <a:r>
              <a:rPr lang="en-US" sz="2000" dirty="0" smtClean="0"/>
              <a:t>solution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With </a:t>
            </a:r>
            <a:r>
              <a:rPr lang="en-US" sz="2800" dirty="0"/>
              <a:t>passive scalar (mixing)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Volume </a:t>
            </a:r>
            <a:r>
              <a:rPr lang="en-US" sz="2400" dirty="0" smtClean="0"/>
              <a:t>fractions </a:t>
            </a:r>
            <a:r>
              <a:rPr lang="en-US" sz="2400" dirty="0"/>
              <a:t>w* </a:t>
            </a:r>
            <a:r>
              <a:rPr lang="en-US" sz="2400" dirty="0" smtClean="0"/>
              <a:t>convergent </a:t>
            </a:r>
            <a:r>
              <a:rPr lang="en-US" sz="2400" dirty="0"/>
              <a:t>(subsequences), as a </a:t>
            </a:r>
            <a:r>
              <a:rPr lang="en-US" sz="2400" dirty="0" err="1"/>
              <a:t>pdf</a:t>
            </a:r>
            <a:r>
              <a:rPr lang="en-US" sz="2400" dirty="0"/>
              <a:t> to a </a:t>
            </a:r>
            <a:r>
              <a:rPr lang="en-US" sz="2400" dirty="0" err="1"/>
              <a:t>pdf</a:t>
            </a:r>
            <a:r>
              <a:rPr lang="en-US" sz="2400" dirty="0"/>
              <a:t> limit, i.e. a Young measure solution of the concentration equation coupled incompressible Euler </a:t>
            </a:r>
            <a:r>
              <a:rPr lang="en-US" sz="2400" dirty="0" smtClean="0"/>
              <a:t>solution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617538"/>
            <a:ext cx="9334500" cy="1143000"/>
          </a:xfrm>
        </p:spPr>
        <p:txBody>
          <a:bodyPr/>
          <a:lstStyle/>
          <a:p>
            <a:pPr algn="ctr"/>
            <a:r>
              <a:rPr lang="en-US" sz="4000" dirty="0" smtClean="0"/>
              <a:t>Weak vs. </a:t>
            </a:r>
            <a:r>
              <a:rPr lang="en-US" sz="4000" dirty="0" err="1" smtClean="0"/>
              <a:t>pdf</a:t>
            </a:r>
            <a:r>
              <a:rPr lang="en-US" sz="4000" dirty="0" smtClean="0"/>
              <a:t> (Young measure) solutions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2743200"/>
            <a:ext cx="8153400" cy="3200400"/>
          </a:xfrm>
        </p:spPr>
        <p:txBody>
          <a:bodyPr/>
          <a:lstStyle/>
          <a:p>
            <a:r>
              <a:rPr lang="en-US" sz="2800" dirty="0" smtClean="0"/>
              <a:t>Weak solution</a:t>
            </a:r>
          </a:p>
          <a:p>
            <a:pPr lvl="1"/>
            <a:r>
              <a:rPr lang="en-US" sz="2000" dirty="0" smtClean="0"/>
              <a:t>No </a:t>
            </a:r>
            <a:r>
              <a:rPr lang="en-US" sz="2000" dirty="0" err="1" smtClean="0"/>
              <a:t>subgrid</a:t>
            </a:r>
            <a:r>
              <a:rPr lang="en-US" sz="2000" dirty="0" smtClean="0"/>
              <a:t> fluctuations</a:t>
            </a:r>
          </a:p>
          <a:p>
            <a:pPr lvl="1"/>
            <a:r>
              <a:rPr lang="en-US" sz="2000" dirty="0" smtClean="0"/>
              <a:t>Nonlinear functions not preserved in the limit</a:t>
            </a:r>
          </a:p>
          <a:p>
            <a:pPr lvl="1"/>
            <a:r>
              <a:rPr lang="en-US" sz="2000" dirty="0" smtClean="0"/>
              <a:t>Nonlinear processes (chemistry) require additional terms (models) to account for the missing fluctuations</a:t>
            </a:r>
          </a:p>
          <a:p>
            <a:r>
              <a:rPr lang="en-US" sz="2400" dirty="0" err="1" smtClean="0"/>
              <a:t>pdf</a:t>
            </a:r>
            <a:r>
              <a:rPr lang="en-US" sz="2400" dirty="0" smtClean="0"/>
              <a:t> (Young measure) limit</a:t>
            </a:r>
          </a:p>
          <a:p>
            <a:pPr lvl="1"/>
            <a:r>
              <a:rPr lang="en-US" sz="2000" dirty="0" smtClean="0"/>
              <a:t>Fluctuations and nonlinear functions preserved.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5B67-C4C2-444F-B9B5-CD21F07DAA6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ELT-Favorite.ppt">
  <a:themeElements>
    <a:clrScheme name="CELT-Favorite.ppt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ELT-Favorite.pp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ELT-Favorite.ppt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LT-Favorite.ppt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LT-Favorite.ppt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LT-Favorite.ppt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LT-Favorite.ppt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LT-Favorite.ppt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LT-Favorite.ppt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C:\My Documents\CELT-Favorite.ppt</Template>
  <TotalTime>11988</TotalTime>
  <Words>1586</Words>
  <Application>Microsoft Office PowerPoint</Application>
  <PresentationFormat>35mm Slides</PresentationFormat>
  <Paragraphs>313</Paragraphs>
  <Slides>43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CELT-Favorite.ppt</vt:lpstr>
      <vt:lpstr>Equation</vt:lpstr>
      <vt:lpstr> Uncertainty Quantification  for Turbulent Reacting Flows  </vt:lpstr>
      <vt:lpstr> Turbulence</vt:lpstr>
      <vt:lpstr>Models and numerical analysis</vt:lpstr>
      <vt:lpstr>Main Results and  Near Future Term Plans</vt:lpstr>
      <vt:lpstr>I. Stochastic convergence for stochastic problems</vt:lpstr>
      <vt:lpstr>LES regime</vt:lpstr>
      <vt:lpstr>Higher Dimensional Existence/Uniqueness Theory</vt:lpstr>
      <vt:lpstr>A mathematical theorem  (G-Q Chen, JG)</vt:lpstr>
      <vt:lpstr>Weak vs. pdf (Young measure) solutions</vt:lpstr>
      <vt:lpstr>Classical vs. Young measure (stochastic) convergence </vt:lpstr>
      <vt:lpstr>Young Measure of a Single Simulation</vt:lpstr>
      <vt:lpstr>Convergence of Pdfs</vt:lpstr>
      <vt:lpstr>II. Eliminate (some) models by use of stochastic convergence</vt:lpstr>
      <vt:lpstr>Turbulent Combustion LES with finite rate chemistry</vt:lpstr>
      <vt:lpstr>Scram Jet</vt:lpstr>
      <vt:lpstr>Scram jet: H2 injection into M = 2.4 cross flow: Mixing Only</vt:lpstr>
      <vt:lpstr>Slide 17</vt:lpstr>
      <vt:lpstr>Slide 18</vt:lpstr>
      <vt:lpstr>III. Assess model error</vt:lpstr>
      <vt:lpstr>Numerical tests of theory</vt:lpstr>
      <vt:lpstr>Geometry preservation, accuracy and high  (subgrid) resolution</vt:lpstr>
      <vt:lpstr>Robust geometry and topology functions</vt:lpstr>
      <vt:lpstr>Subgrid models for turbulence, etc.</vt:lpstr>
      <vt:lpstr>Subgrid models for turbulent flow</vt:lpstr>
      <vt:lpstr>Application based testing </vt:lpstr>
      <vt:lpstr>Rayleigh-Taylor Instable Mixing</vt:lpstr>
      <vt:lpstr>Simulation study of RT alpha for Smeeton-Youngs experiment #112</vt:lpstr>
      <vt:lpstr>Slide 28</vt:lpstr>
      <vt:lpstr>Molecular level mixing:  second moment of concentration  2 experiments, 3 simulations (one DNS) compared</vt:lpstr>
      <vt:lpstr>Richtmyer Meshkov Instability</vt:lpstr>
      <vt:lpstr>Slide 31</vt:lpstr>
      <vt:lpstr>Re = 3000. Theta = normalized second moment of concentrations Theta(T) vs. T (left); Pdf for T (right)</vt:lpstr>
      <vt:lpstr>Kolmogorov-Smirnov Metric for  comparison of PDFs</vt:lpstr>
      <vt:lpstr>Theoretical Model for PDFs</vt:lpstr>
      <vt:lpstr>Convergence, model comparison, intrinsic fluctuation for reaction rate pdf  </vt:lpstr>
      <vt:lpstr>IV. Uncertainty Quantification</vt:lpstr>
      <vt:lpstr>1. Does simulation depend on unmeasured initial data? Transfer data from early time to initial time</vt:lpstr>
      <vt:lpstr>A(n) vs. wave number n at t = 0 </vt:lpstr>
      <vt:lpstr>Uncertainty quantification regarding possible long wave length initial perturbations</vt:lpstr>
      <vt:lpstr>2. Possible influence of SGS models  and unresolved length scales?</vt:lpstr>
      <vt:lpstr>3. Is large Re flow characterized by universal dimensionless parameters?</vt:lpstr>
      <vt:lpstr>Conclusions</vt:lpstr>
      <vt:lpstr>Slide 43</vt:lpstr>
    </vt:vector>
  </TitlesOfParts>
  <Company>SUNY @ Stony Brook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Prediction of Oil Production With Confidence Intervals*</dc:title>
  <dc:creator>nancy</dc:creator>
  <cp:lastModifiedBy>Glimm</cp:lastModifiedBy>
  <cp:revision>525</cp:revision>
  <cp:lastPrinted>2002-07-01T14:20:29Z</cp:lastPrinted>
  <dcterms:created xsi:type="dcterms:W3CDTF">2001-01-19T19:50:42Z</dcterms:created>
  <dcterms:modified xsi:type="dcterms:W3CDTF">2011-08-03T09:49:51Z</dcterms:modified>
</cp:coreProperties>
</file>